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3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312" r:id="rId4"/>
    <p:sldId id="313" r:id="rId5"/>
    <p:sldId id="311" r:id="rId6"/>
    <p:sldId id="309" r:id="rId7"/>
    <p:sldId id="271" r:id="rId8"/>
    <p:sldId id="258" r:id="rId9"/>
    <p:sldId id="260" r:id="rId10"/>
    <p:sldId id="281" r:id="rId11"/>
    <p:sldId id="265" r:id="rId12"/>
    <p:sldId id="307" r:id="rId13"/>
    <p:sldId id="263" r:id="rId14"/>
    <p:sldId id="282" r:id="rId15"/>
    <p:sldId id="287" r:id="rId16"/>
    <p:sldId id="290" r:id="rId17"/>
    <p:sldId id="294" r:id="rId18"/>
    <p:sldId id="292" r:id="rId19"/>
    <p:sldId id="295" r:id="rId20"/>
    <p:sldId id="303" r:id="rId21"/>
    <p:sldId id="267" r:id="rId22"/>
    <p:sldId id="306" r:id="rId23"/>
    <p:sldId id="308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582"/>
  </p:normalViewPr>
  <p:slideViewPr>
    <p:cSldViewPr snapToGrid="0">
      <p:cViewPr>
        <p:scale>
          <a:sx n="50" d="100"/>
          <a:sy n="50" d="100"/>
        </p:scale>
        <p:origin x="1260" y="6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AD4F9-4DD0-4A54-B7F6-B0F2525F571E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DB6D3B-D3D6-4246-A867-8657CC43B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702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F5E600-16D6-F4F0-71E2-D4C63B052F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99A381D-5CD5-4A5F-C948-F59E0102B6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7" indent="0" algn="ctr">
              <a:buNone/>
              <a:defRPr sz="2000"/>
            </a:lvl2pPr>
            <a:lvl3pPr marL="914353" indent="0" algn="ctr">
              <a:buNone/>
              <a:defRPr sz="1800"/>
            </a:lvl3pPr>
            <a:lvl4pPr marL="1371530" indent="0" algn="ctr">
              <a:buNone/>
              <a:defRPr sz="1600"/>
            </a:lvl4pPr>
            <a:lvl5pPr marL="1828706" indent="0" algn="ctr">
              <a:buNone/>
              <a:defRPr sz="1600"/>
            </a:lvl5pPr>
            <a:lvl6pPr marL="2285883" indent="0" algn="ctr">
              <a:buNone/>
              <a:defRPr sz="1600"/>
            </a:lvl6pPr>
            <a:lvl7pPr marL="2743060" indent="0" algn="ctr">
              <a:buNone/>
              <a:defRPr sz="1600"/>
            </a:lvl7pPr>
            <a:lvl8pPr marL="3200236" indent="0" algn="ctr">
              <a:buNone/>
              <a:defRPr sz="1600"/>
            </a:lvl8pPr>
            <a:lvl9pPr marL="3657413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827BB3-9DE8-1E62-9D7B-7520C7036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9F20B-2DD6-46B4-9A11-3C403D7E40A0}" type="datetime1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545BB30-8003-BE69-BF7A-E3856EBB0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496256-CD97-092F-8758-7F08FFF36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051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0F681D-1DF8-CBF3-A21E-B337936AC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54AF940-7152-482E-6556-3489B3CEE6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D9E5804-CF53-50A9-B9E4-E52F1BBFC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9F844-C0D5-472E-AFE4-5A0993BA8B06}" type="datetime1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C925E0-C490-22AC-279B-331AB6B8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4E3A776-81BE-A8C3-4754-815125625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039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773DB00-C15C-F9EC-CC21-E43EA0DB9A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4A6B20B-FBCD-184F-4C47-F101551972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217B45-E17C-8B5D-5F8C-8DCC3BA6D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2E24D-EC15-4041-97F7-AB067972E627}" type="datetime1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BACCDC-E5F7-8F1C-9C5A-4CE27B56E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14B437-4D2A-3460-00C9-53E18C293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7732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6298407" y="446484"/>
            <a:ext cx="5000625" cy="57864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r>
              <a:rPr lang="ru-RU" noProof="0">
                <a:sym typeface="Helvetica Light"/>
              </a:rPr>
              <a:t>Вставка рисунка</a:t>
            </a:r>
            <a:endParaRPr noProof="0">
              <a:sym typeface="Helvetica Light"/>
            </a:endParaRPr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892969" y="446484"/>
            <a:ext cx="5000625" cy="2803922"/>
          </a:xfrm>
          <a:prstGeom prst="rect">
            <a:avLst/>
          </a:prstGeom>
        </p:spPr>
        <p:txBody>
          <a:bodyPr anchor="b"/>
          <a:lstStyle>
            <a:lvl1pPr>
              <a:defRPr sz="4219"/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892969" y="3348633"/>
            <a:ext cx="5000625" cy="288428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50"/>
            </a:lvl1pPr>
            <a:lvl2pPr marL="0" indent="160729" algn="ctr">
              <a:spcBef>
                <a:spcPts val="0"/>
              </a:spcBef>
              <a:buSzTx/>
              <a:buNone/>
              <a:defRPr sz="2250"/>
            </a:lvl2pPr>
            <a:lvl3pPr marL="0" indent="321457" algn="ctr">
              <a:spcBef>
                <a:spcPts val="0"/>
              </a:spcBef>
              <a:buSzTx/>
              <a:buNone/>
              <a:defRPr sz="2250"/>
            </a:lvl3pPr>
            <a:lvl4pPr marL="0" indent="482186" algn="ctr">
              <a:spcBef>
                <a:spcPts val="0"/>
              </a:spcBef>
              <a:buSzTx/>
              <a:buNone/>
              <a:defRPr sz="2250"/>
            </a:lvl4pPr>
            <a:lvl5pPr marL="0" indent="642915" algn="ctr">
              <a:spcBef>
                <a:spcPts val="0"/>
              </a:spcBef>
              <a:buSzTx/>
              <a:buNone/>
              <a:defRPr sz="225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96E583-5013-8041-99F4-0BE3DAE5A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63709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C1E85D-39C8-A3B7-C0D5-76AD847E9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D8CACB-B419-6AF0-DEC5-2124A1BB6F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6DE5405-5262-9D87-C226-D69E56E02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3D7EE-0465-4729-8ED8-86B8272C99EA}" type="datetime1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FCEC2BC-639D-3FE2-0D1F-CBFCCAA31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1D2072-3EBE-9A5A-B0C4-F93BF9319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518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E2EBC7-66F4-E001-0AE8-6F16B43B6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3B97B24-C734-1B17-25C9-71BD101386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3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911713D-356A-FEFE-2C8F-8BAB4EA6B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5F9DE-83F0-4521-9531-AC8E1BB66342}" type="datetime1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FFE833B-9C9E-5B5F-9E8D-6F1685484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737663B-0097-2C6E-5782-08F76A074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478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16BFCB-06FE-8B15-F4F1-5148B2B6B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B22321-F1F0-9EA3-434D-5B2C016833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1FF1F92-D6F3-7807-4FD0-1E064D0F21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642711C-D618-C024-0E15-86351996D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9511-6F2D-4EC4-8C59-67026C63AF8B}" type="datetime1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1F7FAE4-15B6-E063-60C6-A10543A56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E54004E-DC66-FA20-598E-5A55AB7D3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179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B11586-C694-F5DF-16E6-DF4C5BE28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6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2B1F89-46DC-16AA-B853-1144815141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3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3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C32A422-1CC2-F041-CFFF-8407B600A5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6DE311F-205C-4B1D-533B-C5CFC4F32F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3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3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5288B0D-453A-93FD-7463-272AAA856F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0B387F3-04DE-A5C6-4287-37C7B98B8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80427-EEF3-47B5-B92B-F899A7DAEE51}" type="datetime1">
              <a:rPr lang="ru-RU" smtClean="0"/>
              <a:t>27.10.2025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950AF93-7DD1-6E13-D2AD-4D26791FD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CA5B7BF-C7E1-6765-9D26-D4E4D1873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831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0D83F9-A236-E40F-D7F6-1F4ABB57A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AADFB08-9DC0-52E7-D215-B5B757962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9EF45-1D01-4259-990D-5CD3BD45C073}" type="datetime1">
              <a:rPr lang="ru-RU" smtClean="0"/>
              <a:t>27.10.2025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92C4FF8-3D3A-9DFE-5C63-8E33D87B8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EDAF146-9CBD-85B9-519A-B47C97E52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295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1B22DD8-884D-8422-1578-5C53F7786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4A296-195B-4C86-B905-D088100DD2B8}" type="datetime1">
              <a:rPr lang="ru-RU" smtClean="0"/>
              <a:t>27.10.2025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12C9043-F3FC-E7E5-4F9E-61A30EFAA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3561E09-0F5E-BFEA-E2DE-E2D0FB395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374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BB40EA-BC64-A0FA-F5FD-DC12167FB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48AE43-B0A6-FF17-2B58-1A128C6C2D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8FD3E95-96D7-2270-0C98-C6138ADD6C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7" indent="0">
              <a:buNone/>
              <a:defRPr sz="1400"/>
            </a:lvl2pPr>
            <a:lvl3pPr marL="914353" indent="0">
              <a:buNone/>
              <a:defRPr sz="1200"/>
            </a:lvl3pPr>
            <a:lvl4pPr marL="1371530" indent="0">
              <a:buNone/>
              <a:defRPr sz="1000"/>
            </a:lvl4pPr>
            <a:lvl5pPr marL="1828706" indent="0">
              <a:buNone/>
              <a:defRPr sz="1000"/>
            </a:lvl5pPr>
            <a:lvl6pPr marL="2285883" indent="0">
              <a:buNone/>
              <a:defRPr sz="1000"/>
            </a:lvl6pPr>
            <a:lvl7pPr marL="2743060" indent="0">
              <a:buNone/>
              <a:defRPr sz="1000"/>
            </a:lvl7pPr>
            <a:lvl8pPr marL="3200236" indent="0">
              <a:buNone/>
              <a:defRPr sz="1000"/>
            </a:lvl8pPr>
            <a:lvl9pPr marL="365741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EE388F9-F0A9-6F37-4D4D-568C4177C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F46E6-7364-4CEF-B0DF-FA04949E1D8E}" type="datetime1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E481ED6-8D65-72B0-8EFB-98D8117D4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6DCB5B4-4EE9-6829-5521-5AD0C742D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818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C14A98-9F45-1994-F75D-0B28794D1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0FFFFE4-3CD9-82C0-57C2-600876988C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3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3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F04BA3B-9D66-2B6E-51D6-82DC42FD4E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7" indent="0">
              <a:buNone/>
              <a:defRPr sz="1400"/>
            </a:lvl2pPr>
            <a:lvl3pPr marL="914353" indent="0">
              <a:buNone/>
              <a:defRPr sz="1200"/>
            </a:lvl3pPr>
            <a:lvl4pPr marL="1371530" indent="0">
              <a:buNone/>
              <a:defRPr sz="1000"/>
            </a:lvl4pPr>
            <a:lvl5pPr marL="1828706" indent="0">
              <a:buNone/>
              <a:defRPr sz="1000"/>
            </a:lvl5pPr>
            <a:lvl6pPr marL="2285883" indent="0">
              <a:buNone/>
              <a:defRPr sz="1000"/>
            </a:lvl6pPr>
            <a:lvl7pPr marL="2743060" indent="0">
              <a:buNone/>
              <a:defRPr sz="1000"/>
            </a:lvl7pPr>
            <a:lvl8pPr marL="3200236" indent="0">
              <a:buNone/>
              <a:defRPr sz="1000"/>
            </a:lvl8pPr>
            <a:lvl9pPr marL="365741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82878B9-D1D2-DFEB-5F03-C8D29BC31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D40C-6937-4008-A9F2-A5C765E2058B}" type="datetime1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AEFDA18-3498-F492-A918-C638D2155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1B0D437-9244-4062-C2F6-A7791973D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468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9950FE-881C-8ED6-D789-6A09473DB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07ED2E5-D116-8315-887B-FD76EFBE27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CF2C2D-1DE9-73B1-2ADA-E378D25A0B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A318B-B38C-4E5D-A0E1-6E574FA74F42}" type="datetime1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585D405-BC33-A30F-0BFE-6EEB92D175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F7DB24C-C2AE-490A-C155-9C74600024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96E583-5013-8041-99F4-0BE3DAE5A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882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91435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8" indent="-228588" algn="l" defTabSz="91435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5" indent="-228588" algn="l" defTabSz="91435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8" algn="l" defTabSz="91435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8" indent="-228588" algn="l" defTabSz="91435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5" indent="-228588" algn="l" defTabSz="91435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1" indent="-228588" algn="l" defTabSz="91435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48" indent="-228588" algn="l" defTabSz="91435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5" indent="-228588" algn="l" defTabSz="91435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1" indent="-228588" algn="l" defTabSz="91435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3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3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70;p1">
            <a:extLst>
              <a:ext uri="{FF2B5EF4-FFF2-40B4-BE49-F238E27FC236}">
                <a16:creationId xmlns:a16="http://schemas.microsoft.com/office/drawing/2014/main" id="{BA261FDF-E3AF-1AC3-19E8-5D102B66E0A5}"/>
              </a:ext>
            </a:extLst>
          </p:cNvPr>
          <p:cNvSpPr/>
          <p:nvPr/>
        </p:nvSpPr>
        <p:spPr bwMode="auto">
          <a:xfrm>
            <a:off x="0" y="1745460"/>
            <a:ext cx="12192001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defRPr/>
            </a:pPr>
            <a:r>
              <a:rPr lang="ru-RU" sz="1600" dirty="0">
                <a:solidFill>
                  <a:schemeClr val="dk1"/>
                </a:solidFill>
                <a:latin typeface="+mj-lt"/>
                <a:ea typeface="Century Gothic"/>
                <a:cs typeface="Century Gothic"/>
              </a:rPr>
              <a:t> </a:t>
            </a:r>
            <a:r>
              <a:rPr lang="ru-RU" sz="1600" dirty="0">
                <a:solidFill>
                  <a:schemeClr val="dk1"/>
                </a:solidFill>
                <a:latin typeface="+mj-lt"/>
                <a:ea typeface="Times New Roman"/>
                <a:cs typeface="Times New Roman"/>
              </a:rPr>
              <a:t>Институт информационных технологий (ИИТ)</a:t>
            </a:r>
            <a:endParaRPr sz="1600" dirty="0">
              <a:latin typeface="+mj-lt"/>
            </a:endParaRPr>
          </a:p>
          <a:p>
            <a:pPr algn="ctr">
              <a:defRPr/>
            </a:pPr>
            <a:r>
              <a:rPr lang="ru-RU" sz="1600" dirty="0">
                <a:solidFill>
                  <a:schemeClr val="dk1"/>
                </a:solidFill>
                <a:latin typeface="+mj-lt"/>
                <a:ea typeface="Times New Roman"/>
                <a:cs typeface="Times New Roman"/>
              </a:rPr>
              <a:t>Кафедра прикладной математики</a:t>
            </a:r>
            <a:endParaRPr sz="1600" dirty="0">
              <a:solidFill>
                <a:schemeClr val="dk1"/>
              </a:solidFill>
              <a:latin typeface="+mj-lt"/>
              <a:ea typeface="Century Gothic"/>
              <a:cs typeface="Century Gothic"/>
            </a:endParaRPr>
          </a:p>
        </p:txBody>
      </p:sp>
      <p:sp>
        <p:nvSpPr>
          <p:cNvPr id="9" name="Google Shape;173;p1">
            <a:extLst>
              <a:ext uri="{FF2B5EF4-FFF2-40B4-BE49-F238E27FC236}">
                <a16:creationId xmlns:a16="http://schemas.microsoft.com/office/drawing/2014/main" id="{2C137BD7-BB77-20B9-3AD9-434E83E84530}"/>
              </a:ext>
            </a:extLst>
          </p:cNvPr>
          <p:cNvSpPr/>
          <p:nvPr/>
        </p:nvSpPr>
        <p:spPr bwMode="auto">
          <a:xfrm>
            <a:off x="1" y="6032026"/>
            <a:ext cx="1219199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defRPr/>
            </a:pPr>
            <a:r>
              <a:rPr lang="ru-RU" sz="1600" i="1" dirty="0" smtClean="0">
                <a:solidFill>
                  <a:schemeClr val="dk1"/>
                </a:solidFill>
                <a:latin typeface="+mj-lt"/>
                <a:ea typeface="Times New Roman"/>
                <a:cs typeface="Times New Roman"/>
              </a:rPr>
              <a:t>Москва, </a:t>
            </a:r>
            <a:r>
              <a:rPr lang="ru-RU" sz="1600" i="1" dirty="0">
                <a:solidFill>
                  <a:schemeClr val="dk1"/>
                </a:solidFill>
                <a:latin typeface="+mj-lt"/>
                <a:ea typeface="Times New Roman"/>
                <a:cs typeface="Times New Roman"/>
              </a:rPr>
              <a:t>2025</a:t>
            </a:r>
            <a:endParaRPr sz="1600" i="1" dirty="0"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DC676B-11C3-BD9B-4BA9-407035E6BACB}"/>
              </a:ext>
            </a:extLst>
          </p:cNvPr>
          <p:cNvSpPr txBox="1"/>
          <p:nvPr/>
        </p:nvSpPr>
        <p:spPr bwMode="auto">
          <a:xfrm>
            <a:off x="813425" y="4129645"/>
            <a:ext cx="9974819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+mj-lt"/>
                <a:cs typeface="Times New Roman" panose="02020603050405020304" pitchFamily="18" charset="0"/>
              </a:rPr>
              <a:t>Автор: </a:t>
            </a:r>
            <a:r>
              <a:rPr lang="ru-RU" sz="1600" dirty="0" smtClean="0">
                <a:latin typeface="+mj-lt"/>
                <a:cs typeface="Times New Roman" panose="02020603050405020304" pitchFamily="18" charset="0"/>
              </a:rPr>
              <a:t>студент группы ИНБО-05-21 </a:t>
            </a:r>
          </a:p>
          <a:p>
            <a:r>
              <a:rPr lang="ru-RU" sz="2300" dirty="0" smtClean="0">
                <a:latin typeface="+mj-lt"/>
                <a:cs typeface="Times New Roman" panose="02020603050405020304" pitchFamily="18" charset="0"/>
              </a:rPr>
              <a:t>Имангазиева Алина Эльнаровна</a:t>
            </a:r>
            <a:r>
              <a:rPr lang="ru-RU" sz="1600" dirty="0" smtClean="0">
                <a:latin typeface="+mj-lt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+mj-lt"/>
                <a:cs typeface="Times New Roman" panose="02020603050405020304" pitchFamily="18" charset="0"/>
              </a:rPr>
            </a:br>
            <a:endParaRPr lang="ru-RU" sz="1600" dirty="0" smtClean="0">
              <a:latin typeface="+mj-lt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+mj-lt"/>
                <a:cs typeface="Times New Roman" panose="02020603050405020304" pitchFamily="18" charset="0"/>
              </a:rPr>
              <a:t>Руководитель</a:t>
            </a:r>
            <a:r>
              <a:rPr lang="ru-RU" sz="1600" dirty="0">
                <a:latin typeface="+mj-lt"/>
                <a:cs typeface="Times New Roman" panose="02020603050405020304" pitchFamily="18" charset="0"/>
              </a:rPr>
              <a:t>: </a:t>
            </a:r>
            <a:r>
              <a:rPr lang="ru-RU" sz="1600" dirty="0" err="1">
                <a:latin typeface="+mj-lt"/>
                <a:cs typeface="Times New Roman" panose="02020603050405020304" pitchFamily="18" charset="0"/>
              </a:rPr>
              <a:t>к.ф.м.н</a:t>
            </a:r>
            <a:r>
              <a:rPr lang="ru-RU" sz="1600" dirty="0">
                <a:latin typeface="+mj-lt"/>
                <a:cs typeface="Times New Roman" panose="02020603050405020304" pitchFamily="18" charset="0"/>
              </a:rPr>
              <a:t>., доцент кафедры прикладной </a:t>
            </a:r>
            <a:r>
              <a:rPr lang="ru-RU" sz="1600" dirty="0" smtClean="0">
                <a:latin typeface="+mj-lt"/>
                <a:cs typeface="Times New Roman" panose="02020603050405020304" pitchFamily="18" charset="0"/>
              </a:rPr>
              <a:t>математики ИИТ</a:t>
            </a:r>
            <a:endParaRPr lang="ru-RU" sz="1600" dirty="0">
              <a:latin typeface="+mj-lt"/>
              <a:cs typeface="Times New Roman" panose="02020603050405020304" pitchFamily="18" charset="0"/>
            </a:endParaRPr>
          </a:p>
          <a:p>
            <a:r>
              <a:rPr lang="ru-RU" sz="2300" dirty="0">
                <a:latin typeface="+mj-lt"/>
                <a:cs typeface="Times New Roman" panose="02020603050405020304" pitchFamily="18" charset="0"/>
              </a:rPr>
              <a:t>Царькова Евгения Геннадьевна</a:t>
            </a:r>
          </a:p>
        </p:txBody>
      </p:sp>
      <p:pic>
        <p:nvPicPr>
          <p:cNvPr id="13" name="Google Shape;168;p1">
            <a:extLst>
              <a:ext uri="{FF2B5EF4-FFF2-40B4-BE49-F238E27FC236}">
                <a16:creationId xmlns:a16="http://schemas.microsoft.com/office/drawing/2014/main" id="{724CED75-7997-E826-6F89-33419C6B924C}"/>
              </a:ext>
            </a:extLst>
          </p:cNvPr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5652914" y="241187"/>
            <a:ext cx="689164" cy="69785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F4C2956-87BC-C554-5ECE-CFBC3E8BC252}"/>
              </a:ext>
            </a:extLst>
          </p:cNvPr>
          <p:cNvSpPr txBox="1"/>
          <p:nvPr/>
        </p:nvSpPr>
        <p:spPr>
          <a:xfrm>
            <a:off x="2231859" y="1018206"/>
            <a:ext cx="7728270" cy="7015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09728" marR="109728" indent="0" algn="ctr" rtl="0" eaLnBrk="1" fontAlgn="t" latinLnBrk="0" hangingPunct="1">
              <a:lnSpc>
                <a:spcPct val="107000"/>
              </a:lnSpc>
              <a:buNone/>
            </a:pPr>
            <a:r>
              <a:rPr lang="ru-RU" sz="1400" b="0" i="0" u="none" strike="noStrike" kern="12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Федеральное </a:t>
            </a:r>
            <a:r>
              <a:rPr lang="ru-RU" sz="1400" b="0" i="0" u="none" strike="noStrike" kern="1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образовательное учреждение высшего образования</a:t>
            </a:r>
            <a:endParaRPr lang="ru-RU" sz="1400" b="0" i="0" u="none" strike="noStrike" dirty="0">
              <a:effectLst/>
              <a:latin typeface="+mj-lt"/>
            </a:endParaRPr>
          </a:p>
          <a:p>
            <a:pPr marL="109728" marR="109728" indent="0" algn="ctr" rtl="0" eaLnBrk="1" fontAlgn="t" latinLnBrk="0" hangingPunct="1">
              <a:lnSpc>
                <a:spcPct val="107000"/>
              </a:lnSpc>
            </a:pPr>
            <a:r>
              <a:rPr lang="ru-RU" sz="2300" b="1" i="0" u="none" strike="noStrike" kern="12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«МИРЭА </a:t>
            </a:r>
            <a:r>
              <a:rPr lang="ru-RU" sz="2300" b="1" i="0" u="none" strike="noStrike" kern="12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- Российский технологический </a:t>
            </a:r>
            <a:r>
              <a:rPr lang="ru-RU" sz="2300" b="1" i="0" u="none" strike="noStrike" kern="1200" dirty="0" smtClean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университет»</a:t>
            </a:r>
            <a:endParaRPr lang="ru-RU" sz="1400" b="0" i="0" u="none" strike="noStrike" dirty="0">
              <a:effectLst/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7EC274D-BC20-CFA3-D15B-2969718AAAFA}"/>
              </a:ext>
            </a:extLst>
          </p:cNvPr>
          <p:cNvSpPr txBox="1"/>
          <p:nvPr/>
        </p:nvSpPr>
        <p:spPr>
          <a:xfrm>
            <a:off x="-5" y="2620065"/>
            <a:ext cx="12191995" cy="1146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44245" marR="853439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chemeClr val="dk1"/>
                </a:solidFill>
                <a:latin typeface="+mj-lt"/>
                <a:ea typeface="Century Gothic"/>
                <a:cs typeface="Times New Roman"/>
              </a:rPr>
              <a:t>Выпускная квалификационная работа бакалавра на тему:</a:t>
            </a:r>
          </a:p>
          <a:p>
            <a:pPr marR="853439" lvl="0" indent="942975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b="1" dirty="0" smtClean="0">
                <a:latin typeface="+mj-lt"/>
                <a:cs typeface="Times New Roman" panose="02020603050405020304" pitchFamily="18" charset="0"/>
              </a:rPr>
              <a:t>«</a:t>
            </a:r>
            <a:r>
              <a:rPr lang="ru-RU" sz="2300" b="1" i="0" u="none" strike="noStrike" cap="none" dirty="0" smtClean="0">
                <a:solidFill>
                  <a:schemeClr val="tx1"/>
                </a:solidFill>
                <a:effectLst/>
                <a:latin typeface="+mj-lt"/>
                <a:cs typeface="Times New Roman" panose="02020603050405020304" pitchFamily="18" charset="0"/>
              </a:rPr>
              <a:t>Разработка </a:t>
            </a:r>
            <a:r>
              <a:rPr lang="ru-RU" sz="2300" b="1" i="0" u="none" strike="noStrike" cap="none" dirty="0">
                <a:solidFill>
                  <a:schemeClr val="tx1"/>
                </a:solidFill>
                <a:effectLst/>
                <a:latin typeface="+mj-lt"/>
                <a:cs typeface="Times New Roman" panose="02020603050405020304" pitchFamily="18" charset="0"/>
              </a:rPr>
              <a:t>модели планирования продаж и производства в </a:t>
            </a:r>
            <a:r>
              <a:rPr lang="en-US" sz="2300" b="1" i="0" u="none" strike="noStrike" cap="none" dirty="0">
                <a:solidFill>
                  <a:schemeClr val="tx1"/>
                </a:solidFill>
                <a:effectLst/>
                <a:latin typeface="+mj-lt"/>
                <a:cs typeface="Times New Roman" panose="02020603050405020304" pitchFamily="18" charset="0"/>
              </a:rPr>
              <a:t>ETL-</a:t>
            </a:r>
            <a:r>
              <a:rPr lang="ru-RU" sz="2300" b="1" i="0" u="none" strike="noStrike" cap="none" dirty="0">
                <a:solidFill>
                  <a:schemeClr val="tx1"/>
                </a:solidFill>
                <a:effectLst/>
                <a:latin typeface="+mj-lt"/>
                <a:cs typeface="Times New Roman" panose="02020603050405020304" pitchFamily="18" charset="0"/>
              </a:rPr>
              <a:t>системах на примере аналитической платформы </a:t>
            </a:r>
            <a:r>
              <a:rPr lang="en-US" sz="2300" b="1" i="0" u="none" strike="noStrike" cap="none" dirty="0" smtClean="0">
                <a:solidFill>
                  <a:schemeClr val="tx1"/>
                </a:solidFill>
                <a:effectLst/>
                <a:latin typeface="+mj-lt"/>
                <a:cs typeface="Times New Roman" panose="02020603050405020304" pitchFamily="18" charset="0"/>
              </a:rPr>
              <a:t>Loginom</a:t>
            </a:r>
            <a:r>
              <a:rPr lang="ru-RU" sz="2300" b="1" i="0" u="none" strike="noStrike" cap="none" dirty="0" smtClean="0">
                <a:solidFill>
                  <a:schemeClr val="tx1"/>
                </a:solidFill>
                <a:effectLst/>
                <a:latin typeface="+mj-lt"/>
                <a:cs typeface="Times New Roman" panose="02020603050405020304" pitchFamily="18" charset="0"/>
              </a:rPr>
              <a:t>»</a:t>
            </a:r>
            <a:endParaRPr lang="ru-RU" sz="1800" b="1" u="none" strike="noStrike" cap="none" dirty="0">
              <a:latin typeface="+mj-lt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466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4BF4A-02AF-77FB-3ECD-11838F1B85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E8C560-3075-325B-8F8B-C88CD9FD6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694240"/>
          </a:xfrm>
        </p:spPr>
        <p:txBody>
          <a:bodyPr>
            <a:normAutofit/>
          </a:bodyPr>
          <a:lstStyle/>
          <a:p>
            <a:r>
              <a:rPr lang="ru-RU" sz="3200" dirty="0">
                <a:cs typeface="Times New Roman" panose="02020603050405020304" pitchFamily="18" charset="0"/>
              </a:rPr>
              <a:t>Описание модели данных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8C99B8D-106F-D845-BB67-4387A7947F46}"/>
              </a:ext>
            </a:extLst>
          </p:cNvPr>
          <p:cNvSpPr txBox="1">
            <a:spLocks/>
          </p:cNvSpPr>
          <p:nvPr/>
        </p:nvSpPr>
        <p:spPr>
          <a:xfrm>
            <a:off x="838200" y="904373"/>
            <a:ext cx="10515600" cy="694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99CF53-BC14-3E3F-9F45-B25F526715BE}"/>
              </a:ext>
            </a:extLst>
          </p:cNvPr>
          <p:cNvSpPr txBox="1"/>
          <p:nvPr/>
        </p:nvSpPr>
        <p:spPr>
          <a:xfrm>
            <a:off x="11891918" y="648866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E5DDA0DC-1A14-41DB-98E5-106936EA962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4926714"/>
              </p:ext>
            </p:extLst>
          </p:nvPr>
        </p:nvGraphicFramePr>
        <p:xfrm>
          <a:off x="989926" y="1251493"/>
          <a:ext cx="9525673" cy="482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7188">
                  <a:extLst>
                    <a:ext uri="{9D8B030D-6E8A-4147-A177-3AD203B41FA5}">
                      <a16:colId xmlns:a16="http://schemas.microsoft.com/office/drawing/2014/main" val="1859621464"/>
                    </a:ext>
                  </a:extLst>
                </a:gridCol>
                <a:gridCol w="6128485">
                  <a:extLst>
                    <a:ext uri="{9D8B030D-6E8A-4147-A177-3AD203B41FA5}">
                      <a16:colId xmlns:a16="http://schemas.microsoft.com/office/drawing/2014/main" val="37764660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+mj-lt"/>
                          <a:cs typeface="Times New Roman" panose="02020603050405020304" pitchFamily="18" charset="0"/>
                        </a:rPr>
                        <a:t>Название поля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+mj-lt"/>
                          <a:cs typeface="Times New Roman" panose="02020603050405020304" pitchFamily="18" charset="0"/>
                        </a:rPr>
                        <a:t>Описание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659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i="1" dirty="0">
                          <a:latin typeface="+mj-lt"/>
                          <a:cs typeface="Times New Roman" panose="02020603050405020304" pitchFamily="18" charset="0"/>
                        </a:rPr>
                        <a:t>Period </a:t>
                      </a:r>
                      <a:endParaRPr lang="ru-RU" sz="1600" i="1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Уникальный идентификатор товара</a:t>
                      </a:r>
                      <a:endParaRPr lang="ru-RU" sz="1600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0336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i="1" dirty="0" err="1">
                          <a:latin typeface="+mj-lt"/>
                          <a:cs typeface="Times New Roman" panose="02020603050405020304" pitchFamily="18" charset="0"/>
                        </a:rPr>
                        <a:t>NomenklaturaGuid</a:t>
                      </a:r>
                      <a:endParaRPr lang="ru-RU" sz="1600" i="1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Уникальный идентификатор цвета основы пластикового профиля</a:t>
                      </a:r>
                      <a:endParaRPr lang="ru-RU" sz="1600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9338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i="1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OsnovaGuid</a:t>
                      </a:r>
                      <a:endParaRPr lang="ru-RU" sz="1600" i="1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Уникальный идентификатор цвета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ламинации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снаружи</a:t>
                      </a:r>
                      <a:endParaRPr lang="ru-RU" sz="1600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7160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i="1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LaminatsyaSnaruzhiGuid</a:t>
                      </a:r>
                      <a:endParaRPr lang="ru-RU" sz="1600" i="1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Уникальный идентификатор цвета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ламинации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внутри</a:t>
                      </a:r>
                      <a:endParaRPr lang="ru-RU" sz="1600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17695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i="1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LaminatsyaVnutriGuid</a:t>
                      </a:r>
                      <a:endParaRPr lang="ru-RU" sz="1600" i="1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Уникальный идентификатор характеристики товара</a:t>
                      </a:r>
                      <a:endParaRPr lang="ru-RU" sz="1600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4588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i="1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KHarakteristikaGuid</a:t>
                      </a:r>
                      <a:endParaRPr lang="ru-RU" sz="1600" i="1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Уникальный идентификатор характеристики товара</a:t>
                      </a:r>
                      <a:endParaRPr lang="ru-RU" sz="1600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02087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i="1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PartnerGuid</a:t>
                      </a:r>
                      <a:endParaRPr lang="ru-RU" sz="1600" i="1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Уникальный идентификатор партнера</a:t>
                      </a:r>
                      <a:endParaRPr lang="ru-RU" sz="1600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9663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i="1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KontragentGuid</a:t>
                      </a:r>
                      <a:endParaRPr lang="ru-RU" sz="1600" i="1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Уникальный идентификатор контрагента</a:t>
                      </a:r>
                      <a:endParaRPr lang="ru-RU" sz="1600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0619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i="1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SkladGuid</a:t>
                      </a:r>
                      <a:endParaRPr lang="ru-RU" sz="1600" i="1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Уникальный идентификатор склада</a:t>
                      </a:r>
                      <a:endParaRPr lang="ru-RU" sz="1600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1087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i="1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Kolichestvo</a:t>
                      </a:r>
                      <a:endParaRPr lang="ru-RU" sz="1600" i="1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Количество единиц товара</a:t>
                      </a:r>
                      <a:endParaRPr lang="ru-RU" sz="1600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323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i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Summa </a:t>
                      </a:r>
                      <a:endParaRPr lang="ru-RU" sz="1600" i="1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Сумма покупки</a:t>
                      </a:r>
                      <a:endParaRPr lang="ru-RU" sz="1600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6900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i="1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Ves</a:t>
                      </a:r>
                      <a:endParaRPr lang="ru-RU" sz="1600" i="1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Вес всей купленной продукции компании</a:t>
                      </a:r>
                      <a:endParaRPr lang="ru-RU" sz="1600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493005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6231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538267-C448-7C24-1925-E0A567245E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C15AA9-F243-4776-7B62-FEFF97B15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694240"/>
          </a:xfrm>
        </p:spPr>
        <p:txBody>
          <a:bodyPr>
            <a:normAutofit/>
          </a:bodyPr>
          <a:lstStyle/>
          <a:p>
            <a:r>
              <a:rPr lang="ru-RU" sz="3200" dirty="0">
                <a:cs typeface="Times New Roman" panose="02020603050405020304" pitchFamily="18" charset="0"/>
              </a:rPr>
              <a:t>Описание этапов разработки модели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483174-7622-A79B-D1C6-AAB3F569DE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2620"/>
            <a:ext cx="10515600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>
                <a:latin typeface="+mj-lt"/>
                <a:cs typeface="Times New Roman" panose="02020603050405020304" pitchFamily="18" charset="0"/>
              </a:rPr>
              <a:t>В процессе разработки модели планирования продаж и производства в 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Loginom </a:t>
            </a:r>
            <a:r>
              <a:rPr lang="ru-RU" dirty="0">
                <a:latin typeface="+mj-lt"/>
                <a:cs typeface="Times New Roman" panose="02020603050405020304" pitchFamily="18" charset="0"/>
              </a:rPr>
              <a:t>выполнены следующие этапы:</a:t>
            </a:r>
          </a:p>
          <a:p>
            <a:pPr marL="914377" lvl="1" indent="-457200">
              <a:buFont typeface="+mj-lt"/>
              <a:buAutoNum type="arabicPeriod"/>
            </a:pPr>
            <a:r>
              <a:rPr lang="ru-RU" sz="2800" dirty="0">
                <a:latin typeface="+mj-lt"/>
                <a:cs typeface="Times New Roman" panose="02020603050405020304" pitchFamily="18" charset="0"/>
              </a:rPr>
              <a:t>импортирование исходных данных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;</a:t>
            </a:r>
            <a:endParaRPr lang="ru-RU" sz="2800" dirty="0">
              <a:latin typeface="+mj-lt"/>
              <a:cs typeface="Times New Roman" panose="02020603050405020304" pitchFamily="18" charset="0"/>
            </a:endParaRPr>
          </a:p>
          <a:p>
            <a:pPr marL="914377" lvl="1" indent="-457200">
              <a:buFont typeface="+mj-lt"/>
              <a:buAutoNum type="arabicPeriod"/>
            </a:pPr>
            <a:r>
              <a:rPr lang="ru-RU" sz="2800" dirty="0">
                <a:latin typeface="+mj-lt"/>
                <a:cs typeface="Times New Roman" panose="02020603050405020304" pitchFamily="18" charset="0"/>
              </a:rPr>
              <a:t>предобработка данных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;</a:t>
            </a:r>
            <a:endParaRPr lang="ru-RU" sz="2800" dirty="0">
              <a:latin typeface="+mj-lt"/>
              <a:cs typeface="Times New Roman" panose="02020603050405020304" pitchFamily="18" charset="0"/>
            </a:endParaRPr>
          </a:p>
          <a:p>
            <a:pPr marL="914377" lvl="1" indent="-457200">
              <a:buFont typeface="+mj-lt"/>
              <a:buAutoNum type="arabicPeriod"/>
            </a:pPr>
            <a:r>
              <a:rPr lang="ru-RU" sz="2800" dirty="0">
                <a:latin typeface="+mj-lt"/>
                <a:cs typeface="Times New Roman" panose="02020603050405020304" pitchFamily="18" charset="0"/>
              </a:rPr>
              <a:t>анализ и исследование данных (EDA)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;</a:t>
            </a:r>
            <a:endParaRPr lang="ru-RU" sz="2800" dirty="0">
              <a:latin typeface="+mj-lt"/>
              <a:cs typeface="Times New Roman" panose="02020603050405020304" pitchFamily="18" charset="0"/>
            </a:endParaRPr>
          </a:p>
          <a:p>
            <a:pPr marL="914377" lvl="1" indent="-457200">
              <a:buFont typeface="+mj-lt"/>
              <a:buAutoNum type="arabicPeriod"/>
            </a:pPr>
            <a:r>
              <a:rPr lang="ru-RU" sz="2800" dirty="0">
                <a:latin typeface="+mj-lt"/>
                <a:cs typeface="Times New Roman" panose="02020603050405020304" pitchFamily="18" charset="0"/>
              </a:rPr>
              <a:t>разработка модели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;</a:t>
            </a:r>
            <a:endParaRPr lang="ru-RU" sz="2800" dirty="0">
              <a:latin typeface="+mj-lt"/>
              <a:cs typeface="Times New Roman" panose="02020603050405020304" pitchFamily="18" charset="0"/>
            </a:endParaRPr>
          </a:p>
          <a:p>
            <a:pPr marL="914377" lvl="1" indent="-457200">
              <a:buFont typeface="+mj-lt"/>
              <a:buAutoNum type="arabicPeriod"/>
            </a:pPr>
            <a:r>
              <a:rPr lang="ru-RU" sz="2800" dirty="0">
                <a:latin typeface="+mj-lt"/>
                <a:cs typeface="Times New Roman" panose="02020603050405020304" pitchFamily="18" charset="0"/>
              </a:rPr>
              <a:t>обучение модели на подготовленных данных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;</a:t>
            </a:r>
            <a:endParaRPr lang="ru-RU" sz="2800" dirty="0">
              <a:latin typeface="+mj-lt"/>
              <a:cs typeface="Times New Roman" panose="02020603050405020304" pitchFamily="18" charset="0"/>
            </a:endParaRPr>
          </a:p>
          <a:p>
            <a:pPr marL="914377" lvl="1" indent="-457200">
              <a:buFont typeface="+mj-lt"/>
              <a:buAutoNum type="arabicPeriod"/>
            </a:pPr>
            <a:r>
              <a:rPr lang="ru-RU" sz="2800" dirty="0" err="1">
                <a:latin typeface="+mj-lt"/>
                <a:cs typeface="Times New Roman" panose="02020603050405020304" pitchFamily="18" charset="0"/>
              </a:rPr>
              <a:t>валидация</a:t>
            </a:r>
            <a:r>
              <a:rPr lang="ru-RU" sz="2800" dirty="0">
                <a:latin typeface="+mj-lt"/>
                <a:cs typeface="Times New Roman" panose="02020603050405020304" pitchFamily="18" charset="0"/>
              </a:rPr>
              <a:t> и тестирование модели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;</a:t>
            </a:r>
            <a:endParaRPr lang="ru-RU" sz="2800" dirty="0">
              <a:latin typeface="+mj-lt"/>
              <a:cs typeface="Times New Roman" panose="02020603050405020304" pitchFamily="18" charset="0"/>
            </a:endParaRPr>
          </a:p>
          <a:p>
            <a:pPr marL="914377" lvl="1" indent="-457200">
              <a:buFont typeface="+mj-lt"/>
              <a:buAutoNum type="arabicPeriod"/>
            </a:pPr>
            <a:r>
              <a:rPr lang="ru-RU" sz="2800" dirty="0">
                <a:latin typeface="+mj-lt"/>
                <a:cs typeface="Times New Roman" panose="02020603050405020304" pitchFamily="18" charset="0"/>
              </a:rPr>
              <a:t>интерпретация и улучшение модели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;</a:t>
            </a:r>
            <a:endParaRPr lang="ru-RU" sz="2800" dirty="0">
              <a:latin typeface="+mj-lt"/>
              <a:cs typeface="Times New Roman" panose="02020603050405020304" pitchFamily="18" charset="0"/>
            </a:endParaRPr>
          </a:p>
          <a:p>
            <a:pPr marL="914377" lvl="1" indent="-457200">
              <a:buFont typeface="+mj-lt"/>
              <a:buAutoNum type="arabicPeriod"/>
            </a:pPr>
            <a:r>
              <a:rPr lang="ru-RU" sz="2800" dirty="0">
                <a:latin typeface="+mj-lt"/>
                <a:cs typeface="Times New Roman" panose="02020603050405020304" pitchFamily="18" charset="0"/>
              </a:rPr>
              <a:t>апробация модели на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+mj-lt"/>
                <a:cs typeface="Times New Roman" panose="02020603050405020304" pitchFamily="18" charset="0"/>
              </a:rPr>
              <a:t>рабочих процессах компании заказчика. 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8DDA4427-C7F0-9AF9-0762-C77AAACA8EF5}"/>
              </a:ext>
            </a:extLst>
          </p:cNvPr>
          <p:cNvSpPr txBox="1">
            <a:spLocks/>
          </p:cNvSpPr>
          <p:nvPr/>
        </p:nvSpPr>
        <p:spPr>
          <a:xfrm>
            <a:off x="838200" y="904373"/>
            <a:ext cx="10515600" cy="694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B37F43-C759-776D-14ED-2A7E454E8BDA}"/>
              </a:ext>
            </a:extLst>
          </p:cNvPr>
          <p:cNvSpPr txBox="1"/>
          <p:nvPr/>
        </p:nvSpPr>
        <p:spPr>
          <a:xfrm>
            <a:off x="11891918" y="648866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44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09118F-58C6-C9CA-8096-93F48BA9A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F135AA-0F16-A552-5B60-E05B61971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694240"/>
          </a:xfrm>
        </p:spPr>
        <p:txBody>
          <a:bodyPr>
            <a:normAutofit/>
          </a:bodyPr>
          <a:lstStyle/>
          <a:p>
            <a:r>
              <a:rPr lang="ru-RU" sz="3200" dirty="0" smtClean="0">
                <a:cs typeface="Times New Roman" panose="02020603050405020304" pitchFamily="18" charset="0"/>
              </a:rPr>
              <a:t>Инструментальные средства разработки</a:t>
            </a:r>
            <a:endParaRPr lang="ru-RU" sz="3200" dirty="0">
              <a:cs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7F3CCF9-0FB3-EEDC-3795-018CAC2EC880}"/>
              </a:ext>
            </a:extLst>
          </p:cNvPr>
          <p:cNvSpPr txBox="1">
            <a:spLocks/>
          </p:cNvSpPr>
          <p:nvPr/>
        </p:nvSpPr>
        <p:spPr>
          <a:xfrm>
            <a:off x="838200" y="904373"/>
            <a:ext cx="10515600" cy="694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B45016-6764-9760-D157-67D38AC4A249}"/>
              </a:ext>
            </a:extLst>
          </p:cNvPr>
          <p:cNvSpPr txBox="1"/>
          <p:nvPr/>
        </p:nvSpPr>
        <p:spPr>
          <a:xfrm>
            <a:off x="11776502" y="648866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9140789-787A-44F7-94F2-39E98D7399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2451" y="1378121"/>
            <a:ext cx="8591349" cy="2898775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600" dirty="0" smtClean="0">
                <a:latin typeface="+mj-lt"/>
                <a:cs typeface="Times New Roman" panose="02020603050405020304" pitchFamily="18" charset="0"/>
              </a:rPr>
              <a:t>Использование </a:t>
            </a:r>
            <a:r>
              <a:rPr lang="ru-RU" sz="2600" i="1" dirty="0" err="1" smtClean="0">
                <a:latin typeface="+mj-lt"/>
                <a:cs typeface="Times New Roman" panose="02020603050405020304" pitchFamily="18" charset="0"/>
              </a:rPr>
              <a:t>Loginom</a:t>
            </a:r>
            <a:r>
              <a:rPr lang="ru-RU" sz="2600" dirty="0" smtClean="0">
                <a:latin typeface="+mj-lt"/>
                <a:cs typeface="Times New Roman" panose="02020603050405020304" pitchFamily="18" charset="0"/>
              </a:rPr>
              <a:t> - запрос </a:t>
            </a:r>
            <a:r>
              <a:rPr lang="ru-RU" sz="2600" dirty="0">
                <a:latin typeface="+mj-lt"/>
                <a:cs typeface="Times New Roman" panose="02020603050405020304" pitchFamily="18" charset="0"/>
              </a:rPr>
              <a:t>заказчика. </a:t>
            </a:r>
          </a:p>
          <a:p>
            <a:pPr marL="0" indent="0">
              <a:spcBef>
                <a:spcPts val="0"/>
              </a:spcBef>
              <a:buNone/>
            </a:pPr>
            <a:endParaRPr lang="en-US" sz="2600" dirty="0" smtClean="0">
              <a:latin typeface="+mj-lt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>
                <a:latin typeface="+mj-lt"/>
                <a:cs typeface="Times New Roman" panose="02020603050405020304" pitchFamily="18" charset="0"/>
              </a:rPr>
              <a:t>Для </a:t>
            </a:r>
            <a:r>
              <a:rPr lang="ru-RU" sz="2600" dirty="0">
                <a:latin typeface="+mj-lt"/>
                <a:cs typeface="Times New Roman" panose="02020603050405020304" pitchFamily="18" charset="0"/>
              </a:rPr>
              <a:t>выполнения поставленных задач </a:t>
            </a:r>
            <a:r>
              <a:rPr lang="ru-RU" sz="2600" dirty="0" smtClean="0">
                <a:latin typeface="+mj-lt"/>
                <a:cs typeface="Times New Roman" panose="02020603050405020304" pitchFamily="18" charset="0"/>
              </a:rPr>
              <a:t>использована платформа </a:t>
            </a:r>
            <a:r>
              <a:rPr lang="ru-RU" sz="2600" dirty="0" err="1" smtClean="0">
                <a:latin typeface="+mj-lt"/>
                <a:cs typeface="Times New Roman" panose="02020603050405020304" pitchFamily="18" charset="0"/>
              </a:rPr>
              <a:t>Loginom</a:t>
            </a:r>
            <a:r>
              <a:rPr lang="ru-RU" sz="26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600" dirty="0">
                <a:latin typeface="+mj-lt"/>
                <a:cs typeface="Times New Roman" panose="02020603050405020304" pitchFamily="18" charset="0"/>
              </a:rPr>
              <a:t>для </a:t>
            </a:r>
            <a:r>
              <a:rPr lang="ru-RU" sz="2600" dirty="0" smtClean="0">
                <a:latin typeface="+mj-lt"/>
                <a:cs typeface="Times New Roman" panose="02020603050405020304" pitchFamily="18" charset="0"/>
              </a:rPr>
              <a:t>сбора, интеграции, анализа и предобработки данных с использованием узла «</a:t>
            </a:r>
            <a:r>
              <a:rPr lang="ru-RU" sz="2600" i="1" dirty="0" err="1" smtClean="0">
                <a:latin typeface="+mj-lt"/>
                <a:cs typeface="Times New Roman" panose="02020603050405020304" pitchFamily="18" charset="0"/>
              </a:rPr>
              <a:t>Python</a:t>
            </a:r>
            <a:r>
              <a:rPr lang="ru-RU" sz="2600" dirty="0" smtClean="0">
                <a:latin typeface="+mj-lt"/>
                <a:cs typeface="Times New Roman" panose="02020603050405020304" pitchFamily="18" charset="0"/>
              </a:rPr>
              <a:t>» </a:t>
            </a:r>
            <a:r>
              <a:rPr lang="ru-RU" sz="2600" dirty="0">
                <a:latin typeface="+mj-lt"/>
                <a:cs typeface="Times New Roman" panose="02020603050405020304" pitchFamily="18" charset="0"/>
              </a:rPr>
              <a:t>для </a:t>
            </a:r>
            <a:r>
              <a:rPr lang="ru-RU" sz="2600" dirty="0" smtClean="0">
                <a:latin typeface="+mj-lt"/>
                <a:cs typeface="Times New Roman" panose="02020603050405020304" pitchFamily="18" charset="0"/>
              </a:rPr>
              <a:t>построения прогнозной модели с использованием </a:t>
            </a:r>
            <a:r>
              <a:rPr lang="ru-RU" sz="2600" dirty="0">
                <a:latin typeface="+mj-lt"/>
                <a:cs typeface="Times New Roman" panose="02020603050405020304" pitchFamily="18" charset="0"/>
              </a:rPr>
              <a:t>градиентного </a:t>
            </a:r>
            <a:r>
              <a:rPr lang="ru-RU" sz="2600" dirty="0" err="1">
                <a:latin typeface="+mj-lt"/>
                <a:cs typeface="Times New Roman" panose="02020603050405020304" pitchFamily="18" charset="0"/>
              </a:rPr>
              <a:t>бустинга</a:t>
            </a:r>
            <a:r>
              <a:rPr lang="ru-RU" sz="2600" dirty="0">
                <a:latin typeface="+mj-lt"/>
                <a:cs typeface="Times New Roman" panose="02020603050405020304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ru-RU" sz="2600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dirty="0" smtClean="0">
                <a:latin typeface="+mj-lt"/>
                <a:cs typeface="Times New Roman" panose="02020603050405020304" pitchFamily="18" charset="0"/>
              </a:rPr>
              <a:t>Используется </a:t>
            </a:r>
            <a:r>
              <a:rPr lang="ru-RU" sz="2600" dirty="0">
                <a:latin typeface="+mj-lt"/>
                <a:cs typeface="Times New Roman" panose="02020603050405020304" pitchFamily="18" charset="0"/>
              </a:rPr>
              <a:t>сервис </a:t>
            </a:r>
            <a:r>
              <a:rPr lang="ru-RU" sz="2600" i="1" dirty="0">
                <a:latin typeface="+mj-lt"/>
                <a:cs typeface="Times New Roman" panose="02020603050405020304" pitchFamily="18" charset="0"/>
              </a:rPr>
              <a:t>Power BI </a:t>
            </a:r>
            <a:r>
              <a:rPr lang="ru-RU" sz="2600" dirty="0">
                <a:latin typeface="+mj-lt"/>
                <a:cs typeface="Times New Roman" panose="02020603050405020304" pitchFamily="18" charset="0"/>
              </a:rPr>
              <a:t>для визуального оформления полученных </a:t>
            </a:r>
            <a:r>
              <a:rPr lang="ru-RU" sz="2600" dirty="0" smtClean="0">
                <a:latin typeface="+mj-lt"/>
                <a:cs typeface="Times New Roman" panose="02020603050405020304" pitchFamily="18" charset="0"/>
              </a:rPr>
              <a:t>результатов.</a:t>
            </a:r>
            <a:endParaRPr lang="ru-RU" sz="2600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8" t="16808" r="20882" b="8695"/>
          <a:stretch/>
        </p:blipFill>
        <p:spPr bwMode="auto">
          <a:xfrm>
            <a:off x="952500" y="1378121"/>
            <a:ext cx="863600" cy="108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42" y="2868396"/>
            <a:ext cx="2089950" cy="117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34351" t="16597" r="35334" b="19029"/>
          <a:stretch/>
        </p:blipFill>
        <p:spPr>
          <a:xfrm>
            <a:off x="892740" y="4270240"/>
            <a:ext cx="983120" cy="1174283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844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D3CBB-CF12-1504-9B5C-874A57CDA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4CE8DC-9FA5-BECD-A892-CC098A30E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694240"/>
          </a:xfrm>
        </p:spPr>
        <p:txBody>
          <a:bodyPr>
            <a:normAutofit/>
          </a:bodyPr>
          <a:lstStyle/>
          <a:p>
            <a:r>
              <a:rPr lang="ru-RU" sz="3200" dirty="0">
                <a:cs typeface="Times New Roman" panose="02020603050405020304" pitchFamily="18" charset="0"/>
              </a:rPr>
              <a:t>Разработка модели. Импорт данных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488EE80-2AF6-DAC9-FB37-8D40C3DAAE20}"/>
              </a:ext>
            </a:extLst>
          </p:cNvPr>
          <p:cNvSpPr txBox="1">
            <a:spLocks/>
          </p:cNvSpPr>
          <p:nvPr/>
        </p:nvSpPr>
        <p:spPr>
          <a:xfrm>
            <a:off x="838200" y="904373"/>
            <a:ext cx="10515600" cy="694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A40281-FF2B-8EFB-7685-19BD3C320AC2}"/>
              </a:ext>
            </a:extLst>
          </p:cNvPr>
          <p:cNvSpPr txBox="1"/>
          <p:nvPr/>
        </p:nvSpPr>
        <p:spPr>
          <a:xfrm>
            <a:off x="11766409" y="6488668"/>
            <a:ext cx="406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C3A43D3B-A658-4BAD-9348-76CD97772A99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9132" y="1251493"/>
            <a:ext cx="9413736" cy="435133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CED74EA-383A-4D44-9CF6-80285F4CD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6067" y="5586224"/>
            <a:ext cx="23198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  <a:spcAft>
                <a:spcPts val="1700"/>
              </a:spcAft>
            </a:pPr>
            <a:r>
              <a:rPr lang="ru-RU" sz="1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Рис. 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3 </a:t>
            </a:r>
            <a:r>
              <a:rPr lang="ru-RU" sz="1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— Импорт из базы данных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7659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4BF4A-02AF-77FB-3ECD-11838F1B85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E8C560-3075-325B-8F8B-C88CD9FD6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133"/>
            <a:ext cx="10515600" cy="694240"/>
          </a:xfrm>
        </p:spPr>
        <p:txBody>
          <a:bodyPr>
            <a:normAutofit/>
          </a:bodyPr>
          <a:lstStyle/>
          <a:p>
            <a:r>
              <a:rPr lang="ru-RU" sz="3200" dirty="0" smtClean="0">
                <a:cs typeface="Times New Roman" panose="02020603050405020304" pitchFamily="18" charset="0"/>
              </a:rPr>
              <a:t>Импорт данных. Визуализаторы</a:t>
            </a:r>
            <a:endParaRPr lang="ru-RU" sz="3200" dirty="0">
              <a:cs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8C99B8D-106F-D845-BB67-4387A7947F46}"/>
              </a:ext>
            </a:extLst>
          </p:cNvPr>
          <p:cNvSpPr txBox="1">
            <a:spLocks/>
          </p:cNvSpPr>
          <p:nvPr/>
        </p:nvSpPr>
        <p:spPr>
          <a:xfrm>
            <a:off x="838200" y="904373"/>
            <a:ext cx="10515600" cy="694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99CF53-BC14-3E3F-9F45-B25F526715BE}"/>
              </a:ext>
            </a:extLst>
          </p:cNvPr>
          <p:cNvSpPr txBox="1"/>
          <p:nvPr/>
        </p:nvSpPr>
        <p:spPr>
          <a:xfrm>
            <a:off x="11891918" y="648866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943999" y="953437"/>
            <a:ext cx="3535546" cy="2076048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4768981" y="3757556"/>
            <a:ext cx="3223739" cy="1924233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>
          <a:blip r:embed="rId4"/>
          <a:stretch>
            <a:fillRect/>
          </a:stretch>
        </p:blipFill>
        <p:spPr>
          <a:xfrm>
            <a:off x="8379266" y="3669683"/>
            <a:ext cx="2519713" cy="2099978"/>
          </a:xfrm>
          <a:prstGeom prst="rect">
            <a:avLst/>
          </a:prstGeom>
        </p:spPr>
      </p:pic>
      <p:pic>
        <p:nvPicPr>
          <p:cNvPr id="12" name="Рисунок 11"/>
          <p:cNvPicPr/>
          <p:nvPr/>
        </p:nvPicPr>
        <p:blipFill>
          <a:blip r:embed="rId5"/>
          <a:stretch>
            <a:fillRect/>
          </a:stretch>
        </p:blipFill>
        <p:spPr>
          <a:xfrm>
            <a:off x="5077224" y="953437"/>
            <a:ext cx="5404688" cy="21412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51671" y="3094735"/>
            <a:ext cx="15808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700"/>
              </a:spcAft>
            </a:pPr>
            <a:r>
              <a:rPr lang="ru-RU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Рис. </a:t>
            </a:r>
            <a:r>
              <a:rPr lang="ru-RU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4</a:t>
            </a:r>
            <a:r>
              <a:rPr lang="ru-RU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- </a:t>
            </a:r>
            <a:r>
              <a:rPr lang="ru-RU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Статистика</a:t>
            </a:r>
            <a:endParaRPr lang="ru-RU" sz="1400" dirty="0">
              <a:solidFill>
                <a:srgbClr val="000000"/>
              </a:solidFill>
              <a:latin typeface="+mj-lt"/>
              <a:ea typeface="Calibri" panose="020F0502020204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865532" y="3094735"/>
            <a:ext cx="34628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700"/>
              </a:spcAft>
            </a:pPr>
            <a:r>
              <a:rPr lang="ru-RU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Рис. 5 - </a:t>
            </a:r>
            <a:r>
              <a:rPr lang="ru-RU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Информация о выручке по месяцам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194405" y="5896082"/>
            <a:ext cx="25362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700"/>
              </a:spcAft>
            </a:pPr>
            <a:r>
              <a:rPr lang="ru-RU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Рис. 7 – Информация о складах</a:t>
            </a:r>
            <a:endParaRPr lang="ru-RU" sz="1400" dirty="0">
              <a:solidFill>
                <a:srgbClr val="000000"/>
              </a:solidFill>
              <a:latin typeface="+mj-lt"/>
              <a:ea typeface="Calibri" panose="020F050202020403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638158" y="5896082"/>
            <a:ext cx="23374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700"/>
              </a:spcAft>
            </a:pPr>
            <a:r>
              <a:rPr lang="ru-RU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Рис. 8 </a:t>
            </a:r>
            <a:r>
              <a:rPr lang="ru-RU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- Топ 10 контрагентов </a:t>
            </a:r>
            <a:br>
              <a:rPr lang="ru-RU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по </a:t>
            </a:r>
            <a:r>
              <a:rPr lang="ru-RU" sz="14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сумме продаж</a:t>
            </a:r>
          </a:p>
        </p:txBody>
      </p:sp>
      <p:pic>
        <p:nvPicPr>
          <p:cNvPr id="16" name="Рисунок 15"/>
          <p:cNvPicPr/>
          <p:nvPr/>
        </p:nvPicPr>
        <p:blipFill rotWithShape="1">
          <a:blip r:embed="rId6"/>
          <a:srcRect r="14518"/>
          <a:stretch/>
        </p:blipFill>
        <p:spPr bwMode="auto">
          <a:xfrm>
            <a:off x="943999" y="3890756"/>
            <a:ext cx="3535546" cy="18291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694201" y="5882252"/>
            <a:ext cx="22958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700"/>
              </a:spcAft>
            </a:pPr>
            <a:r>
              <a:rPr lang="ru-RU" sz="14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Рис. 6 – Данные о продажах</a:t>
            </a:r>
            <a:endParaRPr lang="ru-RU" sz="1400" dirty="0">
              <a:solidFill>
                <a:srgbClr val="000000"/>
              </a:solidFill>
              <a:latin typeface="+mj-lt"/>
              <a:ea typeface="Calibri" panose="020F0502020204030204" pitchFamily="34" charset="0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9625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D3CBB-CF12-1504-9B5C-874A57CDA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4CE8DC-9FA5-BECD-A892-CC098A30E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694240"/>
          </a:xfrm>
        </p:spPr>
        <p:txBody>
          <a:bodyPr>
            <a:normAutofit/>
          </a:bodyPr>
          <a:lstStyle/>
          <a:p>
            <a:r>
              <a:rPr lang="en-US" sz="3200" dirty="0" smtClean="0">
                <a:cs typeface="Times New Roman" panose="02020603050405020304" pitchFamily="18" charset="0"/>
              </a:rPr>
              <a:t>ABC/XYZ</a:t>
            </a:r>
            <a:r>
              <a:rPr lang="ru-RU" sz="3200" dirty="0" smtClean="0">
                <a:cs typeface="Times New Roman" panose="02020603050405020304" pitchFamily="18" charset="0"/>
              </a:rPr>
              <a:t>-анализ</a:t>
            </a:r>
            <a:endParaRPr lang="ru-RU" sz="3200" dirty="0">
              <a:cs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488EE80-2AF6-DAC9-FB37-8D40C3DAAE20}"/>
              </a:ext>
            </a:extLst>
          </p:cNvPr>
          <p:cNvSpPr txBox="1">
            <a:spLocks/>
          </p:cNvSpPr>
          <p:nvPr/>
        </p:nvSpPr>
        <p:spPr>
          <a:xfrm>
            <a:off x="838200" y="904373"/>
            <a:ext cx="10515600" cy="694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A40281-FF2B-8EFB-7685-19BD3C320AC2}"/>
              </a:ext>
            </a:extLst>
          </p:cNvPr>
          <p:cNvSpPr txBox="1"/>
          <p:nvPr/>
        </p:nvSpPr>
        <p:spPr>
          <a:xfrm>
            <a:off x="11776502" y="648866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CED74EA-383A-4D44-9CF6-80285F4CD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7735" y="5695931"/>
            <a:ext cx="179170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  <a:spcAft>
                <a:spcPts val="1700"/>
              </a:spcAft>
            </a:pPr>
            <a:r>
              <a:rPr lang="ru-RU" sz="1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Рис. 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9 </a:t>
            </a:r>
            <a:r>
              <a:rPr lang="ru-RU" sz="1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— </a:t>
            </a:r>
            <a:r>
              <a:rPr lang="en-US" sz="1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ABC/XYZ-</a:t>
            </a:r>
            <a:r>
              <a:rPr lang="ru-RU" sz="1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анализ</a:t>
            </a:r>
          </a:p>
        </p:txBody>
      </p:sp>
      <p:pic>
        <p:nvPicPr>
          <p:cNvPr id="8" name="Рисунок 7"/>
          <p:cNvPicPr/>
          <p:nvPr/>
        </p:nvPicPr>
        <p:blipFill rotWithShape="1">
          <a:blip r:embed="rId2"/>
          <a:srcRect t="10381"/>
          <a:stretch/>
        </p:blipFill>
        <p:spPr bwMode="auto">
          <a:xfrm>
            <a:off x="838200" y="2894826"/>
            <a:ext cx="7131518" cy="25157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037738"/>
            <a:ext cx="7773074" cy="1597290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8223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D3CBB-CF12-1504-9B5C-874A57CDA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4CE8DC-9FA5-BECD-A892-CC098A30E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790" y="378648"/>
            <a:ext cx="10515600" cy="694240"/>
          </a:xfrm>
        </p:spPr>
        <p:txBody>
          <a:bodyPr>
            <a:normAutofit/>
          </a:bodyPr>
          <a:lstStyle/>
          <a:p>
            <a:r>
              <a:rPr lang="ru-RU" sz="3200" dirty="0">
                <a:cs typeface="Times New Roman" panose="02020603050405020304" pitchFamily="18" charset="0"/>
              </a:rPr>
              <a:t>Разработка модели. Агрегация товара по неделям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488EE80-2AF6-DAC9-FB37-8D40C3DAAE20}"/>
              </a:ext>
            </a:extLst>
          </p:cNvPr>
          <p:cNvSpPr txBox="1">
            <a:spLocks/>
          </p:cNvSpPr>
          <p:nvPr/>
        </p:nvSpPr>
        <p:spPr>
          <a:xfrm>
            <a:off x="838200" y="904373"/>
            <a:ext cx="10515600" cy="694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A40281-FF2B-8EFB-7685-19BD3C320AC2}"/>
              </a:ext>
            </a:extLst>
          </p:cNvPr>
          <p:cNvSpPr txBox="1"/>
          <p:nvPr/>
        </p:nvSpPr>
        <p:spPr>
          <a:xfrm>
            <a:off x="11776502" y="648866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CED74EA-383A-4D44-9CF6-80285F4CD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9917" y="5964505"/>
            <a:ext cx="435728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  <a:spcAft>
                <a:spcPts val="1700"/>
              </a:spcAft>
            </a:pPr>
            <a:r>
              <a:rPr lang="ru-RU" sz="1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Рис. 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10 </a:t>
            </a:r>
            <a:r>
              <a:rPr lang="ru-RU" sz="1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— Результат подмодели «Агрегация товара по неделям»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7E1D74B-C9C6-45D0-8A50-200CCBE4805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90" y="1241403"/>
            <a:ext cx="6843538" cy="2002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/>
          <p:nvPr/>
        </p:nvPicPr>
        <p:blipFill>
          <a:blip r:embed="rId3"/>
          <a:stretch>
            <a:fillRect/>
          </a:stretch>
        </p:blipFill>
        <p:spPr>
          <a:xfrm>
            <a:off x="517340" y="3365216"/>
            <a:ext cx="6586104" cy="2352189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2097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D3CBB-CF12-1504-9B5C-874A57CDA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8913446-BE8B-468A-84CE-EB46C470943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50" y="1059367"/>
            <a:ext cx="5872480" cy="4517390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4CE8DC-9FA5-BECD-A892-CC098A30E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694240"/>
          </a:xfrm>
        </p:spPr>
        <p:txBody>
          <a:bodyPr>
            <a:normAutofit/>
          </a:bodyPr>
          <a:lstStyle/>
          <a:p>
            <a:r>
              <a:rPr lang="ru-RU" sz="3200" dirty="0">
                <a:cs typeface="Times New Roman" panose="02020603050405020304" pitchFamily="18" charset="0"/>
              </a:rPr>
              <a:t>Разработка модели. Корреляционная матрица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488EE80-2AF6-DAC9-FB37-8D40C3DAAE20}"/>
              </a:ext>
            </a:extLst>
          </p:cNvPr>
          <p:cNvSpPr txBox="1">
            <a:spLocks/>
          </p:cNvSpPr>
          <p:nvPr/>
        </p:nvSpPr>
        <p:spPr>
          <a:xfrm>
            <a:off x="838200" y="904373"/>
            <a:ext cx="10515600" cy="694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A40281-FF2B-8EFB-7685-19BD3C320AC2}"/>
              </a:ext>
            </a:extLst>
          </p:cNvPr>
          <p:cNvSpPr txBox="1"/>
          <p:nvPr/>
        </p:nvSpPr>
        <p:spPr>
          <a:xfrm>
            <a:off x="11776502" y="648866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CED74EA-383A-4D44-9CF6-80285F4CD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9447" y="5624929"/>
            <a:ext cx="252825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  <a:spcAft>
                <a:spcPts val="1700"/>
              </a:spcAft>
            </a:pPr>
            <a:r>
              <a:rPr lang="ru-RU" sz="1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Рис. </a:t>
            </a:r>
            <a:r>
              <a:rPr lang="ru-RU" sz="12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11</a:t>
            </a:r>
            <a:r>
              <a:rPr lang="ru-RU" sz="12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— Корреляционная матрица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0369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D3CBB-CF12-1504-9B5C-874A57CDA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4CE8DC-9FA5-BECD-A892-CC098A30E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694240"/>
          </a:xfrm>
        </p:spPr>
        <p:txBody>
          <a:bodyPr>
            <a:normAutofit/>
          </a:bodyPr>
          <a:lstStyle/>
          <a:p>
            <a:r>
              <a:rPr lang="ru-RU" sz="3200" dirty="0" smtClean="0">
                <a:cs typeface="Times New Roman" panose="02020603050405020304" pitchFamily="18" charset="0"/>
              </a:rPr>
              <a:t>Данные для прогнозирования. Нормализация</a:t>
            </a:r>
            <a:endParaRPr lang="ru-RU" sz="3200" dirty="0">
              <a:cs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488EE80-2AF6-DAC9-FB37-8D40C3DAAE20}"/>
              </a:ext>
            </a:extLst>
          </p:cNvPr>
          <p:cNvSpPr txBox="1">
            <a:spLocks/>
          </p:cNvSpPr>
          <p:nvPr/>
        </p:nvSpPr>
        <p:spPr>
          <a:xfrm>
            <a:off x="838200" y="904373"/>
            <a:ext cx="10515600" cy="694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A40281-FF2B-8EFB-7685-19BD3C320AC2}"/>
              </a:ext>
            </a:extLst>
          </p:cNvPr>
          <p:cNvSpPr txBox="1"/>
          <p:nvPr/>
        </p:nvSpPr>
        <p:spPr>
          <a:xfrm>
            <a:off x="11776502" y="648866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CED74EA-383A-4D44-9CF6-80285F4CD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0499" y="5858627"/>
            <a:ext cx="27382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  <a:spcAft>
                <a:spcPts val="1700"/>
              </a:spcAft>
            </a:pPr>
            <a:r>
              <a:rPr lang="ru-RU" sz="1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Рис. </a:t>
            </a:r>
            <a:r>
              <a:rPr lang="ru-RU" sz="12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12 - 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Данные </a:t>
            </a:r>
            <a:r>
              <a:rPr lang="ru-RU" sz="1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для прогнозирования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FC8C3A-415D-4307-A813-2EBC8829B36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24" y="1059368"/>
            <a:ext cx="9117348" cy="263673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9434" y="4025373"/>
            <a:ext cx="4437431" cy="111322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5E54456-C029-4D28-8B6F-6C0AB197C415}"/>
              </a:ext>
            </a:extLst>
          </p:cNvPr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b="47763"/>
          <a:stretch/>
        </p:blipFill>
        <p:spPr>
          <a:xfrm>
            <a:off x="838200" y="4025373"/>
            <a:ext cx="3502794" cy="1000036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6066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D3CBB-CF12-1504-9B5C-874A57CDA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4CE8DC-9FA5-BECD-A892-CC098A30E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7"/>
            <a:ext cx="11135627" cy="694240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cs typeface="Times New Roman" panose="02020603050405020304" pitchFamily="18" charset="0"/>
              </a:rPr>
              <a:t>Разработка модели. Распределение значений целевой переменной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488EE80-2AF6-DAC9-FB37-8D40C3DAAE20}"/>
              </a:ext>
            </a:extLst>
          </p:cNvPr>
          <p:cNvSpPr txBox="1">
            <a:spLocks/>
          </p:cNvSpPr>
          <p:nvPr/>
        </p:nvSpPr>
        <p:spPr>
          <a:xfrm>
            <a:off x="838200" y="904373"/>
            <a:ext cx="10515600" cy="694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A40281-FF2B-8EFB-7685-19BD3C320AC2}"/>
              </a:ext>
            </a:extLst>
          </p:cNvPr>
          <p:cNvSpPr txBox="1"/>
          <p:nvPr/>
        </p:nvSpPr>
        <p:spPr>
          <a:xfrm>
            <a:off x="11776502" y="648866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6428C5C-B575-4DD8-A5A5-B96C4494F2A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92" y="1183011"/>
            <a:ext cx="5358552" cy="245713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8" name="Таблица 5">
            <a:extLst>
              <a:ext uri="{FF2B5EF4-FFF2-40B4-BE49-F238E27FC236}">
                <a16:creationId xmlns:a16="http://schemas.microsoft.com/office/drawing/2014/main" id="{A4209AB9-E837-4961-B08E-6E0C87F70E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814603"/>
              </p:ext>
            </p:extLst>
          </p:nvPr>
        </p:nvGraphicFramePr>
        <p:xfrm>
          <a:off x="6357836" y="4745462"/>
          <a:ext cx="5418666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38455983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4519696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Метрика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2483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MAE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4395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RMSE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8153153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7E2FF500-5967-4236-9913-C8BD217B61D4}"/>
              </a:ext>
            </a:extLst>
          </p:cNvPr>
          <p:cNvSpPr txBox="1"/>
          <p:nvPr/>
        </p:nvSpPr>
        <p:spPr>
          <a:xfrm>
            <a:off x="6357836" y="4030116"/>
            <a:ext cx="39074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+mj-lt"/>
                <a:cs typeface="Times New Roman" panose="02020603050405020304" pitchFamily="18" charset="0"/>
              </a:rPr>
              <a:t>Оценка качества модели</a:t>
            </a:r>
          </a:p>
        </p:txBody>
      </p:sp>
      <p:graphicFrame>
        <p:nvGraphicFramePr>
          <p:cNvPr id="11" name="Таблица 5">
            <a:extLst>
              <a:ext uri="{FF2B5EF4-FFF2-40B4-BE49-F238E27FC236}">
                <a16:creationId xmlns:a16="http://schemas.microsoft.com/office/drawing/2014/main" id="{DE48F362-D3E7-4055-A5F0-0ACE0231FF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563176"/>
              </p:ext>
            </p:extLst>
          </p:nvPr>
        </p:nvGraphicFramePr>
        <p:xfrm>
          <a:off x="6357836" y="1983790"/>
          <a:ext cx="5418666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38455983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4519696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2483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4395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8153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7,42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36076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7,62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5673322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3B0E0A9-3081-4C2A-B330-3C6642845ACB}"/>
              </a:ext>
            </a:extLst>
          </p:cNvPr>
          <p:cNvSpPr txBox="1"/>
          <p:nvPr/>
        </p:nvSpPr>
        <p:spPr>
          <a:xfrm>
            <a:off x="6357836" y="1268444"/>
            <a:ext cx="42500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+mj-lt"/>
                <a:cs typeface="Times New Roman" panose="02020603050405020304" pitchFamily="18" charset="0"/>
              </a:rPr>
              <a:t>Прогнозируемые значения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224CC6F-4879-47C5-AC68-2D6C8A18D4E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43" y="3934120"/>
            <a:ext cx="5257801" cy="245841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ctangle 6">
            <a:extLst>
              <a:ext uri="{FF2B5EF4-FFF2-40B4-BE49-F238E27FC236}">
                <a16:creationId xmlns:a16="http://schemas.microsoft.com/office/drawing/2014/main" id="{6CED74EA-383A-4D44-9CF6-80285F4CD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4488" y="6331474"/>
            <a:ext cx="13837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  <a:spcAft>
                <a:spcPts val="1700"/>
              </a:spcAft>
            </a:pPr>
            <a:r>
              <a:rPr lang="ru-RU" sz="1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Рис</a:t>
            </a:r>
            <a:r>
              <a:rPr lang="en-US" sz="12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 </a:t>
            </a:r>
            <a:r>
              <a:rPr lang="en-US" sz="1200" dirty="0" smtClean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4 </a:t>
            </a:r>
            <a:r>
              <a:rPr lang="ru-RU" sz="1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— 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Прогноз</a:t>
            </a:r>
            <a:endParaRPr lang="ru-RU" sz="1200" dirty="0">
              <a:solidFill>
                <a:srgbClr val="000000"/>
              </a:solidFill>
              <a:effectLst/>
              <a:latin typeface="+mj-lt"/>
              <a:ea typeface="Calibri" panose="020F0502020204030204" pitchFamily="34" charset="0"/>
            </a:endParaRPr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id="{6CED74EA-383A-4D44-9CF6-80285F4CD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8922" y="3521474"/>
            <a:ext cx="391966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  <a:spcAft>
                <a:spcPts val="1700"/>
              </a:spcAft>
            </a:pPr>
            <a:r>
              <a:rPr lang="ru-RU" sz="1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Рис</a:t>
            </a:r>
            <a:r>
              <a:rPr lang="en-US" sz="12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— 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Распределение значений целевой переменной</a:t>
            </a:r>
            <a:endParaRPr lang="ru-RU" sz="1200" dirty="0">
              <a:solidFill>
                <a:srgbClr val="000000"/>
              </a:solidFill>
              <a:effectLst/>
              <a:latin typeface="+mj-lt"/>
              <a:ea typeface="Calibri" panose="020F050202020403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380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118FCD-C684-CF4F-AF46-68A03BC84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4035" y="827543"/>
            <a:ext cx="10515600" cy="694240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cs typeface="Times New Roman" panose="02020603050405020304" pitchFamily="18" charset="0"/>
              </a:rPr>
              <a:t>Проблема</a:t>
            </a:r>
            <a:br>
              <a:rPr lang="ru-RU" sz="3200" dirty="0" smtClean="0">
                <a:cs typeface="Times New Roman" panose="02020603050405020304" pitchFamily="18" charset="0"/>
              </a:rPr>
            </a:br>
            <a:r>
              <a:rPr lang="ru-RU" sz="3200" dirty="0">
                <a:cs typeface="Times New Roman" panose="02020603050405020304" pitchFamily="18" charset="0"/>
              </a:rPr>
              <a:t/>
            </a:r>
            <a:br>
              <a:rPr lang="ru-RU" sz="3200" dirty="0">
                <a:cs typeface="Times New Roman" panose="02020603050405020304" pitchFamily="18" charset="0"/>
              </a:rPr>
            </a:br>
            <a:r>
              <a:rPr lang="ru-RU" sz="2600" b="1" dirty="0">
                <a:cs typeface="Times New Roman" panose="02020603050405020304" pitchFamily="18" charset="0"/>
              </a:rPr>
              <a:t>Разрыв между данными и решениями: </a:t>
            </a:r>
            <a:r>
              <a:rPr lang="ru-RU" sz="2600" b="1" dirty="0" smtClean="0">
                <a:cs typeface="Times New Roman" panose="02020603050405020304" pitchFamily="18" charset="0"/>
              </a:rPr>
              <a:t>компании </a:t>
            </a:r>
            <a:r>
              <a:rPr lang="ru-RU" sz="2600" b="1" dirty="0">
                <a:cs typeface="Times New Roman" panose="02020603050405020304" pitchFamily="18" charset="0"/>
              </a:rPr>
              <a:t>теряют </a:t>
            </a:r>
            <a:r>
              <a:rPr lang="ru-RU" sz="2600" b="1" dirty="0" smtClean="0">
                <a:cs typeface="Times New Roman" panose="02020603050405020304" pitchFamily="18" charset="0"/>
              </a:rPr>
              <a:t>ресурсы </a:t>
            </a:r>
            <a:r>
              <a:rPr lang="ru-RU" sz="2600" b="1" dirty="0">
                <a:cs typeface="Times New Roman" panose="02020603050405020304" pitchFamily="18" charset="0"/>
              </a:rPr>
              <a:t>на неэффективном планировании</a:t>
            </a:r>
            <a:endParaRPr lang="ru-RU" sz="2600" b="1" dirty="0"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9DD104-37BF-E720-905B-A33DC50757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4035" y="2037592"/>
            <a:ext cx="10515600" cy="3897202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FontTx/>
              <a:buChar char="-"/>
            </a:pPr>
            <a:r>
              <a:rPr lang="ru-RU" sz="2000" i="1" dirty="0" smtClean="0">
                <a:latin typeface="+mj-lt"/>
                <a:cs typeface="Times New Roman" panose="02020603050405020304" pitchFamily="18" charset="0"/>
              </a:rPr>
              <a:t>«Хаос данных»: 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Данные о продажах, производстве, запасах и 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закупках часто 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хранятся в разных, 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не связанных 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между собой системах (1С, </a:t>
            </a:r>
            <a:r>
              <a:rPr lang="ru-RU" sz="2000" dirty="0" err="1">
                <a:latin typeface="+mj-lt"/>
                <a:cs typeface="Times New Roman" panose="02020603050405020304" pitchFamily="18" charset="0"/>
              </a:rPr>
              <a:t>Excel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, CRM, ERP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), отсутствие целостной картины</a:t>
            </a:r>
            <a:r>
              <a:rPr lang="en-US" sz="2000" i="1" dirty="0" smtClean="0">
                <a:latin typeface="+mj-lt"/>
                <a:cs typeface="Times New Roman" panose="02020603050405020304" pitchFamily="18" charset="0"/>
              </a:rPr>
              <a:t>;</a:t>
            </a:r>
            <a:endParaRPr lang="ru-RU" sz="2000" i="1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sz="2000" i="1" dirty="0">
              <a:latin typeface="+mj-lt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buFontTx/>
              <a:buChar char="-"/>
            </a:pPr>
            <a:r>
              <a:rPr lang="ru-RU" sz="2000" i="1" dirty="0" smtClean="0">
                <a:latin typeface="+mj-lt"/>
                <a:cs typeface="Times New Roman" panose="02020603050405020304" pitchFamily="18" charset="0"/>
              </a:rPr>
              <a:t>Ручной труд </a:t>
            </a:r>
            <a:r>
              <a:rPr lang="ru-RU" sz="2000" i="1" dirty="0">
                <a:latin typeface="+mj-lt"/>
                <a:cs typeface="Times New Roman" panose="02020603050405020304" pitchFamily="18" charset="0"/>
              </a:rPr>
              <a:t>вместо анализа: 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Аналитики и 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менеджеры большую часть времени тратят не 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на анализ и принятие решений, а на ручной сбор, консолидацию и 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«приведение 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в 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порядок» 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данных из разных источников. 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Это 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долго, дорого и 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грозит 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ошибками</a:t>
            </a:r>
            <a:r>
              <a:rPr lang="ru-RU" sz="2000" i="1" dirty="0" smtClean="0">
                <a:latin typeface="+mj-lt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sz="2000" i="1" dirty="0" smtClean="0">
              <a:latin typeface="+mj-lt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buFontTx/>
              <a:buChar char="-"/>
            </a:pPr>
            <a:r>
              <a:rPr lang="ru-RU" sz="2000" i="1" dirty="0" smtClean="0">
                <a:latin typeface="+mj-lt"/>
                <a:cs typeface="Times New Roman" panose="02020603050405020304" pitchFamily="18" charset="0"/>
              </a:rPr>
              <a:t>Реактивное</a:t>
            </a:r>
            <a:r>
              <a:rPr lang="ru-RU" sz="2000" i="1" dirty="0">
                <a:latin typeface="+mj-lt"/>
                <a:cs typeface="Times New Roman" panose="02020603050405020304" pitchFamily="18" charset="0"/>
              </a:rPr>
              <a:t>, а не </a:t>
            </a:r>
            <a:r>
              <a:rPr lang="ru-RU" sz="2000" i="1" dirty="0" err="1">
                <a:latin typeface="+mj-lt"/>
                <a:cs typeface="Times New Roman" panose="02020603050405020304" pitchFamily="18" charset="0"/>
              </a:rPr>
              <a:t>проактивное</a:t>
            </a:r>
            <a:r>
              <a:rPr lang="ru-RU" sz="2000" i="1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000" i="1" dirty="0" smtClean="0">
                <a:latin typeface="+mj-lt"/>
                <a:cs typeface="Times New Roman" panose="02020603050405020304" pitchFamily="18" charset="0"/>
              </a:rPr>
              <a:t>управление: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 Нужны эффективные инструменты планирования на актуальных объединенных данных с учетом различных факторов.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   В противном случае возникают проблемы </a:t>
            </a:r>
            <a:r>
              <a:rPr lang="ru-RU" sz="2000" i="1" dirty="0" smtClean="0">
                <a:latin typeface="+mj-lt"/>
                <a:cs typeface="Times New Roman" panose="02020603050405020304" pitchFamily="18" charset="0"/>
              </a:rPr>
              <a:t>недопроизводства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 (упущенные 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продажи, </a:t>
            </a:r>
            <a:endParaRPr lang="ru-RU" sz="2000" dirty="0" smtClean="0">
              <a:latin typeface="+mj-lt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   недовольные 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клиенты, потерянная 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прибыль) либо </a:t>
            </a:r>
            <a:r>
              <a:rPr lang="ru-RU" sz="2000" i="1" dirty="0" smtClean="0">
                <a:latin typeface="+mj-lt"/>
                <a:cs typeface="Times New Roman" panose="02020603050405020304" pitchFamily="18" charset="0"/>
              </a:rPr>
              <a:t>перепроизводства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 (замороженные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   средства 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в избыточных запасах, затраты на хранение и риск 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списания).</a:t>
            </a:r>
            <a:endParaRPr lang="en-US" sz="2000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2FD32FF-BBFB-5F1F-332A-51F378C3D2B0}"/>
              </a:ext>
            </a:extLst>
          </p:cNvPr>
          <p:cNvSpPr txBox="1">
            <a:spLocks/>
          </p:cNvSpPr>
          <p:nvPr/>
        </p:nvSpPr>
        <p:spPr>
          <a:xfrm>
            <a:off x="838200" y="904373"/>
            <a:ext cx="10515600" cy="694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FE457D-6E90-6A6E-EAF6-F52F579F3B15}"/>
              </a:ext>
            </a:extLst>
          </p:cNvPr>
          <p:cNvSpPr txBox="1"/>
          <p:nvPr/>
        </p:nvSpPr>
        <p:spPr>
          <a:xfrm>
            <a:off x="11887199" y="648866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7233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D3CBB-CF12-1504-9B5C-874A57CDA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4CE8DC-9FA5-BECD-A892-CC098A30E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694240"/>
          </a:xfrm>
        </p:spPr>
        <p:txBody>
          <a:bodyPr>
            <a:normAutofit/>
          </a:bodyPr>
          <a:lstStyle/>
          <a:p>
            <a:r>
              <a:rPr lang="ru-RU" sz="3200" dirty="0">
                <a:cs typeface="Times New Roman" panose="02020603050405020304" pitchFamily="18" charset="0"/>
              </a:rPr>
              <a:t>Визуализация в </a:t>
            </a:r>
            <a:r>
              <a:rPr lang="en-US" sz="3200" dirty="0">
                <a:cs typeface="Times New Roman" panose="02020603050405020304" pitchFamily="18" charset="0"/>
              </a:rPr>
              <a:t>Power BI</a:t>
            </a:r>
            <a:endParaRPr lang="ru-RU" sz="3200" dirty="0">
              <a:cs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488EE80-2AF6-DAC9-FB37-8D40C3DAAE20}"/>
              </a:ext>
            </a:extLst>
          </p:cNvPr>
          <p:cNvSpPr txBox="1">
            <a:spLocks/>
          </p:cNvSpPr>
          <p:nvPr/>
        </p:nvSpPr>
        <p:spPr>
          <a:xfrm>
            <a:off x="838200" y="904373"/>
            <a:ext cx="10515600" cy="694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A40281-FF2B-8EFB-7685-19BD3C320AC2}"/>
              </a:ext>
            </a:extLst>
          </p:cNvPr>
          <p:cNvSpPr txBox="1"/>
          <p:nvPr/>
        </p:nvSpPr>
        <p:spPr>
          <a:xfrm>
            <a:off x="11776502" y="648866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CED74EA-383A-4D44-9CF6-80285F4CD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3555" y="5671088"/>
            <a:ext cx="204491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  <a:spcAft>
                <a:spcPts val="1700"/>
              </a:spcAft>
            </a:pPr>
            <a:r>
              <a:rPr lang="ru-RU" sz="1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Рис. 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15 - </a:t>
            </a:r>
            <a:r>
              <a:rPr lang="ru-RU" sz="12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Дашборд</a:t>
            </a:r>
            <a:r>
              <a:rPr lang="ru-RU" sz="12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 в </a:t>
            </a:r>
            <a:r>
              <a:rPr lang="en-US" sz="12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</a:rPr>
              <a:t>Power BI</a:t>
            </a:r>
            <a:endParaRPr lang="ru-RU" sz="1200" dirty="0">
              <a:solidFill>
                <a:srgbClr val="000000"/>
              </a:solidFill>
              <a:effectLst/>
              <a:latin typeface="+mj-lt"/>
              <a:ea typeface="Calibri" panose="020F050202020403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2C94F5C-0DE1-423A-AA4E-F817246C2465}"/>
              </a:ext>
            </a:extLst>
          </p:cNvPr>
          <p:cNvPicPr/>
          <p:nvPr/>
        </p:nvPicPr>
        <p:blipFill rotWithShape="1">
          <a:blip r:embed="rId2"/>
          <a:srcRect l="255" t="271" r="3625" b="768"/>
          <a:stretch/>
        </p:blipFill>
        <p:spPr bwMode="auto">
          <a:xfrm>
            <a:off x="2184187" y="1147561"/>
            <a:ext cx="7823625" cy="45401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6598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F18965-FEB1-4BD6-1031-C132034DD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779D9B-208D-6E25-22E8-C69E97925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133"/>
            <a:ext cx="10515600" cy="694240"/>
          </a:xfrm>
        </p:spPr>
        <p:txBody>
          <a:bodyPr>
            <a:normAutofit/>
          </a:bodyPr>
          <a:lstStyle/>
          <a:p>
            <a:r>
              <a:rPr lang="ru-RU" sz="3200" dirty="0">
                <a:cs typeface="Times New Roman" panose="02020603050405020304" pitchFamily="18" charset="0"/>
              </a:rPr>
              <a:t>Результаты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6F4412-3B9C-91CA-3572-487140F91D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04373"/>
            <a:ext cx="10092267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800" dirty="0" smtClean="0">
                <a:latin typeface="+mj-lt"/>
                <a:cs typeface="Times New Roman" panose="02020603050405020304" pitchFamily="18" charset="0"/>
              </a:rPr>
              <a:t>1. </a:t>
            </a:r>
            <a:r>
              <a:rPr lang="ru-RU" sz="1800" dirty="0" smtClean="0">
                <a:latin typeface="+mj-lt"/>
                <a:cs typeface="Times New Roman" panose="02020603050405020304" pitchFamily="18" charset="0"/>
              </a:rPr>
              <a:t>Проведен </a:t>
            </a:r>
            <a:r>
              <a:rPr lang="ru-RU" sz="1800" dirty="0">
                <a:latin typeface="+mj-lt"/>
                <a:cs typeface="Times New Roman" panose="02020603050405020304" pitchFamily="18" charset="0"/>
              </a:rPr>
              <a:t>сравнительный анализ современных подходов к планированию </a:t>
            </a:r>
            <a:r>
              <a:rPr lang="ru-RU" sz="1800" dirty="0" smtClean="0">
                <a:latin typeface="+mj-lt"/>
                <a:cs typeface="Times New Roman" panose="02020603050405020304" pitchFamily="18" charset="0"/>
              </a:rPr>
              <a:t>производства, обоснована </a:t>
            </a:r>
            <a:r>
              <a:rPr lang="ru-RU" sz="1800" dirty="0">
                <a:latin typeface="+mj-lt"/>
                <a:cs typeface="Times New Roman" panose="02020603050405020304" pitchFamily="18" charset="0"/>
              </a:rPr>
              <a:t>целесообразность применения методов машинного обучения в </a:t>
            </a:r>
            <a:r>
              <a:rPr lang="ru-RU" sz="1800" dirty="0" smtClean="0">
                <a:latin typeface="+mj-lt"/>
                <a:cs typeface="Times New Roman" panose="02020603050405020304" pitchFamily="18" charset="0"/>
              </a:rPr>
              <a:t>ETL-системах</a:t>
            </a:r>
            <a:r>
              <a:rPr lang="en-US" sz="1800" dirty="0" smtClean="0">
                <a:latin typeface="+mj-lt"/>
                <a:cs typeface="Times New Roman" panose="02020603050405020304" pitchFamily="18" charset="0"/>
              </a:rPr>
              <a:t>;</a:t>
            </a:r>
            <a:endParaRPr lang="ru-RU" sz="1800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US" sz="1800" dirty="0" smtClean="0">
              <a:latin typeface="+mj-lt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800" dirty="0" smtClean="0">
                <a:latin typeface="+mj-lt"/>
                <a:cs typeface="Times New Roman" panose="02020603050405020304" pitchFamily="18" charset="0"/>
              </a:rPr>
              <a:t>2. </a:t>
            </a:r>
            <a:r>
              <a:rPr lang="ru-RU" sz="1800" dirty="0" smtClean="0">
                <a:latin typeface="+mj-lt"/>
                <a:cs typeface="Times New Roman" panose="02020603050405020304" pitchFamily="18" charset="0"/>
              </a:rPr>
              <a:t>Разработан </a:t>
            </a:r>
            <a:r>
              <a:rPr lang="ru-RU" sz="1800" dirty="0">
                <a:latin typeface="+mj-lt"/>
                <a:cs typeface="Times New Roman" panose="02020603050405020304" pitchFamily="18" charset="0"/>
              </a:rPr>
              <a:t>визуальный ETL-сценарий обработки данных в </a:t>
            </a:r>
            <a:r>
              <a:rPr lang="ru-RU" sz="1800" dirty="0" err="1">
                <a:latin typeface="+mj-lt"/>
                <a:cs typeface="Times New Roman" panose="02020603050405020304" pitchFamily="18" charset="0"/>
              </a:rPr>
              <a:t>Loginom</a:t>
            </a:r>
            <a:r>
              <a:rPr lang="ru-RU" sz="1800" dirty="0">
                <a:latin typeface="+mj-lt"/>
                <a:cs typeface="Times New Roman" panose="02020603050405020304" pitchFamily="18" charset="0"/>
              </a:rPr>
              <a:t>, </a:t>
            </a:r>
            <a:r>
              <a:rPr lang="ru-RU" sz="1800" dirty="0" smtClean="0">
                <a:latin typeface="+mj-lt"/>
                <a:cs typeface="Times New Roman" panose="02020603050405020304" pitchFamily="18" charset="0"/>
              </a:rPr>
              <a:t>обеспечивающий </a:t>
            </a:r>
            <a:r>
              <a:rPr lang="ru-RU" sz="1800" dirty="0">
                <a:latin typeface="+mj-lt"/>
                <a:cs typeface="Times New Roman" panose="02020603050405020304" pitchFamily="18" charset="0"/>
              </a:rPr>
              <a:t>сквозную автоматизацию от сбора данных до формирования плановых </a:t>
            </a:r>
            <a:r>
              <a:rPr lang="ru-RU" sz="1800" dirty="0" smtClean="0">
                <a:latin typeface="+mj-lt"/>
                <a:cs typeface="Times New Roman" panose="02020603050405020304" pitchFamily="18" charset="0"/>
              </a:rPr>
              <a:t>показателей, </a:t>
            </a:r>
            <a:r>
              <a:rPr lang="ru-RU" sz="1800" dirty="0">
                <a:latin typeface="+mj-lt"/>
                <a:cs typeface="Times New Roman" panose="02020603050405020304" pitchFamily="18" charset="0"/>
              </a:rPr>
              <a:t>включающий: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800" dirty="0" smtClean="0">
                <a:latin typeface="+mj-lt"/>
                <a:cs typeface="Times New Roman" panose="02020603050405020304" pitchFamily="18" charset="0"/>
              </a:rPr>
              <a:t>      - </a:t>
            </a:r>
            <a:r>
              <a:rPr lang="ru-RU" sz="1800" dirty="0" smtClean="0">
                <a:latin typeface="+mj-lt"/>
                <a:cs typeface="Times New Roman" panose="02020603050405020304" pitchFamily="18" charset="0"/>
              </a:rPr>
              <a:t>автоматизированную </a:t>
            </a:r>
            <a:r>
              <a:rPr lang="ru-RU" sz="1800" dirty="0">
                <a:latin typeface="+mj-lt"/>
                <a:cs typeface="Times New Roman" panose="02020603050405020304" pitchFamily="18" charset="0"/>
              </a:rPr>
              <a:t>загрузку и консолидацию данных из разнородных </a:t>
            </a:r>
            <a:r>
              <a:rPr lang="ru-RU" sz="1800" dirty="0" smtClean="0">
                <a:latin typeface="+mj-lt"/>
                <a:cs typeface="Times New Roman" panose="02020603050405020304" pitchFamily="18" charset="0"/>
              </a:rPr>
              <a:t>источников</a:t>
            </a:r>
            <a:r>
              <a:rPr lang="en-US" sz="1800" dirty="0" smtClean="0">
                <a:latin typeface="+mj-lt"/>
                <a:cs typeface="Times New Roman" panose="02020603050405020304" pitchFamily="18" charset="0"/>
              </a:rPr>
              <a:t>;</a:t>
            </a:r>
            <a:endParaRPr lang="ru-RU" sz="1800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800" dirty="0" smtClean="0">
                <a:latin typeface="+mj-lt"/>
                <a:cs typeface="Times New Roman" panose="02020603050405020304" pitchFamily="18" charset="0"/>
              </a:rPr>
              <a:t>      - </a:t>
            </a:r>
            <a:r>
              <a:rPr lang="ru-RU" sz="1800" dirty="0" smtClean="0">
                <a:latin typeface="+mj-lt"/>
                <a:cs typeface="Times New Roman" panose="02020603050405020304" pitchFamily="18" charset="0"/>
              </a:rPr>
              <a:t>процедуры </a:t>
            </a:r>
            <a:r>
              <a:rPr lang="ru-RU" sz="1800" dirty="0">
                <a:latin typeface="+mj-lt"/>
                <a:cs typeface="Times New Roman" panose="02020603050405020304" pitchFamily="18" charset="0"/>
              </a:rPr>
              <a:t>очистки </a:t>
            </a:r>
            <a:r>
              <a:rPr lang="ru-RU" sz="1800" dirty="0" smtClean="0">
                <a:latin typeface="+mj-lt"/>
                <a:cs typeface="Times New Roman" panose="02020603050405020304" pitchFamily="18" charset="0"/>
              </a:rPr>
              <a:t>данных и конструирование признаков (</a:t>
            </a:r>
            <a:r>
              <a:rPr lang="ru-RU" sz="1800" dirty="0" err="1" smtClean="0">
                <a:latin typeface="+mj-lt"/>
                <a:cs typeface="Times New Roman" panose="02020603050405020304" pitchFamily="18" charset="0"/>
              </a:rPr>
              <a:t>feature</a:t>
            </a:r>
            <a:r>
              <a:rPr lang="ru-RU" sz="18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+mj-lt"/>
                <a:cs typeface="Times New Roman" panose="02020603050405020304" pitchFamily="18" charset="0"/>
              </a:rPr>
              <a:t>engineering</a:t>
            </a:r>
            <a:r>
              <a:rPr lang="ru-RU" sz="1800" dirty="0" smtClean="0">
                <a:latin typeface="+mj-lt"/>
                <a:cs typeface="Times New Roman" panose="02020603050405020304" pitchFamily="18" charset="0"/>
              </a:rPr>
              <a:t>)</a:t>
            </a:r>
            <a:r>
              <a:rPr lang="en-US" sz="1800" dirty="0" smtClean="0">
                <a:latin typeface="+mj-lt"/>
                <a:cs typeface="Times New Roman" panose="02020603050405020304" pitchFamily="18" charset="0"/>
              </a:rPr>
              <a:t>;</a:t>
            </a:r>
            <a:endParaRPr lang="ru-RU" sz="1800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+mj-lt"/>
                <a:cs typeface="Times New Roman" panose="02020603050405020304" pitchFamily="18" charset="0"/>
              </a:rPr>
              <a:t>      - </a:t>
            </a:r>
            <a:r>
              <a:rPr lang="ru-RU" sz="1800" dirty="0">
                <a:latin typeface="+mj-lt"/>
                <a:cs typeface="Times New Roman" panose="02020603050405020304" pitchFamily="18" charset="0"/>
              </a:rPr>
              <a:t>модуль </a:t>
            </a:r>
            <a:r>
              <a:rPr lang="ru-RU" sz="1800" dirty="0">
                <a:latin typeface="+mj-lt"/>
                <a:cs typeface="Times New Roman" panose="02020603050405020304" pitchFamily="18" charset="0"/>
              </a:rPr>
              <a:t>прогнозирования на основе градиентного </a:t>
            </a:r>
            <a:r>
              <a:rPr lang="ru-RU" sz="1800" dirty="0" err="1">
                <a:latin typeface="+mj-lt"/>
                <a:cs typeface="Times New Roman" panose="02020603050405020304" pitchFamily="18" charset="0"/>
              </a:rPr>
              <a:t>бустинга</a:t>
            </a:r>
            <a:r>
              <a:rPr lang="en-US" sz="1800" dirty="0">
                <a:latin typeface="+mj-lt"/>
                <a:cs typeface="Times New Roman" panose="02020603050405020304" pitchFamily="18" charset="0"/>
              </a:rPr>
              <a:t>;</a:t>
            </a:r>
            <a:endParaRPr lang="ru-RU" sz="1800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US" sz="1800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800" dirty="0">
                <a:latin typeface="+mj-lt"/>
                <a:cs typeface="Times New Roman" panose="02020603050405020304" pitchFamily="18" charset="0"/>
              </a:rPr>
              <a:t>3</a:t>
            </a:r>
            <a:r>
              <a:rPr lang="ru-RU" sz="1800" dirty="0">
                <a:latin typeface="+mj-lt"/>
                <a:cs typeface="Times New Roman" panose="02020603050405020304" pitchFamily="18" charset="0"/>
              </a:rPr>
              <a:t>. Разработана и</a:t>
            </a:r>
            <a:r>
              <a:rPr lang="en-US" sz="18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+mj-lt"/>
                <a:cs typeface="Times New Roman" panose="02020603050405020304" pitchFamily="18" charset="0"/>
              </a:rPr>
              <a:t>апробирована на реальных данных заказчика</a:t>
            </a:r>
            <a:r>
              <a:rPr lang="ru-RU" sz="18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+mj-lt"/>
                <a:cs typeface="Times New Roman" panose="02020603050405020304" pitchFamily="18" charset="0"/>
              </a:rPr>
              <a:t>прогнозная </a:t>
            </a:r>
            <a:r>
              <a:rPr lang="ru-RU" sz="1800" dirty="0">
                <a:latin typeface="+mj-lt"/>
                <a:cs typeface="Times New Roman" panose="02020603050405020304" pitchFamily="18" charset="0"/>
              </a:rPr>
              <a:t>модель </a:t>
            </a:r>
            <a:r>
              <a:rPr lang="ru-RU" sz="1800" dirty="0">
                <a:latin typeface="+mj-lt"/>
                <a:cs typeface="Times New Roman" panose="02020603050405020304" pitchFamily="18" charset="0"/>
              </a:rPr>
              <a:t>спроса</a:t>
            </a:r>
            <a:r>
              <a:rPr lang="en-US" sz="1800" dirty="0" smtClean="0">
                <a:latin typeface="+mj-lt"/>
                <a:cs typeface="Times New Roman" panose="02020603050405020304" pitchFamily="18" charset="0"/>
              </a:rPr>
              <a:t>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US" sz="1800" dirty="0" smtClean="0">
              <a:latin typeface="+mj-lt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800" dirty="0" smtClean="0">
                <a:latin typeface="+mj-lt"/>
                <a:cs typeface="Times New Roman" panose="02020603050405020304" pitchFamily="18" charset="0"/>
              </a:rPr>
              <a:t>4. </a:t>
            </a:r>
            <a:r>
              <a:rPr lang="ru-RU" sz="1800" dirty="0" smtClean="0">
                <a:latin typeface="+mj-lt"/>
                <a:cs typeface="Times New Roman" panose="02020603050405020304" pitchFamily="18" charset="0"/>
              </a:rPr>
              <a:t>Создана система визуализации данных</a:t>
            </a:r>
            <a:r>
              <a:rPr lang="en-US" sz="1800" dirty="0" smtClean="0">
                <a:latin typeface="+mj-lt"/>
                <a:cs typeface="Times New Roman" panose="02020603050405020304" pitchFamily="18" charset="0"/>
              </a:rPr>
              <a:t>;</a:t>
            </a:r>
            <a:endParaRPr lang="ru-RU" sz="1800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US" sz="1800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800" dirty="0">
                <a:latin typeface="+mj-lt"/>
                <a:cs typeface="Times New Roman" panose="02020603050405020304" pitchFamily="18" charset="0"/>
              </a:rPr>
              <a:t>5</a:t>
            </a:r>
            <a:r>
              <a:rPr lang="ru-RU" sz="1800" dirty="0" smtClean="0">
                <a:latin typeface="+mj-lt"/>
                <a:cs typeface="Times New Roman" panose="02020603050405020304" pitchFamily="18" charset="0"/>
              </a:rPr>
              <a:t>. Опубликована </a:t>
            </a:r>
            <a:r>
              <a:rPr lang="ru-RU" sz="1800" dirty="0">
                <a:latin typeface="+mj-lt"/>
                <a:cs typeface="Times New Roman" panose="02020603050405020304" pitchFamily="18" charset="0"/>
              </a:rPr>
              <a:t>статья в рецензируемом </a:t>
            </a:r>
            <a:r>
              <a:rPr lang="ru-RU" sz="1800" dirty="0" smtClean="0">
                <a:latin typeface="+mj-lt"/>
                <a:cs typeface="Times New Roman" panose="02020603050405020304" pitchFamily="18" charset="0"/>
              </a:rPr>
              <a:t>научном журнале РИНЦ</a:t>
            </a:r>
            <a:r>
              <a:rPr lang="en-US" sz="1800" dirty="0" smtClean="0">
                <a:latin typeface="+mj-lt"/>
                <a:cs typeface="Times New Roman" panose="02020603050405020304" pitchFamily="18" charset="0"/>
              </a:rPr>
              <a:t>:</a:t>
            </a:r>
            <a:endParaRPr lang="ru-RU" sz="1800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800" dirty="0">
                <a:latin typeface="+mj-lt"/>
                <a:cs typeface="Times New Roman" panose="02020603050405020304" pitchFamily="18" charset="0"/>
              </a:rPr>
              <a:t>    </a:t>
            </a:r>
            <a:r>
              <a:rPr lang="ru-RU" sz="1800" i="1" dirty="0" smtClean="0">
                <a:latin typeface="+mj-lt"/>
                <a:cs typeface="Times New Roman" panose="02020603050405020304" pitchFamily="18" charset="0"/>
              </a:rPr>
              <a:t>Имангазиева </a:t>
            </a:r>
            <a:r>
              <a:rPr lang="ru-RU" sz="1800" i="1" dirty="0">
                <a:latin typeface="+mj-lt"/>
                <a:cs typeface="Times New Roman" panose="02020603050405020304" pitchFamily="18" charset="0"/>
              </a:rPr>
              <a:t>А.Э. Методы визуализации данных в </a:t>
            </a:r>
            <a:r>
              <a:rPr lang="ru-RU" sz="1800" i="1" dirty="0" err="1">
                <a:latin typeface="+mj-lt"/>
                <a:cs typeface="Times New Roman" panose="02020603050405020304" pitchFamily="18" charset="0"/>
              </a:rPr>
              <a:t>Loginom</a:t>
            </a:r>
            <a:r>
              <a:rPr lang="ru-RU" sz="1800" i="1" dirty="0">
                <a:latin typeface="+mj-lt"/>
                <a:cs typeface="Times New Roman" panose="02020603050405020304" pitchFamily="18" charset="0"/>
              </a:rPr>
              <a:t>: от OLAP-кубов до </a:t>
            </a:r>
            <a:endParaRPr lang="en-US" sz="1800" i="1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800" i="1" dirty="0">
                <a:latin typeface="+mj-lt"/>
                <a:cs typeface="Times New Roman" panose="02020603050405020304" pitchFamily="18" charset="0"/>
              </a:rPr>
              <a:t>    </a:t>
            </a:r>
            <a:r>
              <a:rPr lang="ru-RU" sz="1800" i="1" dirty="0">
                <a:latin typeface="+mj-lt"/>
                <a:cs typeface="Times New Roman" panose="02020603050405020304" pitchFamily="18" charset="0"/>
              </a:rPr>
              <a:t>статистических диаграмм и таблиц для интерпретации сложных аналитических </a:t>
            </a:r>
            <a:endParaRPr lang="en-US" sz="1800" i="1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800" i="1" dirty="0">
                <a:latin typeface="+mj-lt"/>
                <a:cs typeface="Times New Roman" panose="02020603050405020304" pitchFamily="18" charset="0"/>
              </a:rPr>
              <a:t>    </a:t>
            </a:r>
            <a:r>
              <a:rPr lang="ru-RU" sz="1800" i="1" dirty="0">
                <a:latin typeface="+mj-lt"/>
                <a:cs typeface="Times New Roman" panose="02020603050405020304" pitchFamily="18" charset="0"/>
              </a:rPr>
              <a:t>моделей // Безопасность. Управление. Искусственный интеллект. 2025. № 1. С. 43</a:t>
            </a:r>
            <a:r>
              <a:rPr lang="en-US" sz="1800" i="1" dirty="0">
                <a:latin typeface="+mj-lt"/>
                <a:cs typeface="Times New Roman" panose="02020603050405020304" pitchFamily="18" charset="0"/>
              </a:rPr>
              <a:t>-</a:t>
            </a:r>
            <a:r>
              <a:rPr lang="ru-RU" sz="1800" i="1" dirty="0">
                <a:latin typeface="+mj-lt"/>
                <a:cs typeface="Times New Roman" panose="02020603050405020304" pitchFamily="18" charset="0"/>
              </a:rPr>
              <a:t>50</a:t>
            </a:r>
            <a:r>
              <a:rPr lang="en-US" sz="1800" i="1" dirty="0">
                <a:latin typeface="+mj-lt"/>
                <a:cs typeface="Times New Roman" panose="02020603050405020304" pitchFamily="18" charset="0"/>
              </a:rPr>
              <a:t>.</a:t>
            </a:r>
            <a:endParaRPr lang="ru-RU" sz="1800" i="1" dirty="0">
              <a:latin typeface="+mj-lt"/>
              <a:cs typeface="Times New Roman" panose="02020603050405020304" pitchFamily="18" charset="0"/>
            </a:endParaRPr>
          </a:p>
          <a:p>
            <a:pPr marL="457177" lvl="1" indent="0">
              <a:buNone/>
            </a:pPr>
            <a:endParaRPr lang="ru-RU" sz="18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590082B-0991-3885-E4E0-72D7D6C26141}"/>
              </a:ext>
            </a:extLst>
          </p:cNvPr>
          <p:cNvSpPr txBox="1">
            <a:spLocks/>
          </p:cNvSpPr>
          <p:nvPr/>
        </p:nvSpPr>
        <p:spPr>
          <a:xfrm>
            <a:off x="838200" y="904373"/>
            <a:ext cx="10515600" cy="694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31F7F9-BD35-5FD3-820E-83AF3D141D7C}"/>
              </a:ext>
            </a:extLst>
          </p:cNvPr>
          <p:cNvSpPr txBox="1"/>
          <p:nvPr/>
        </p:nvSpPr>
        <p:spPr>
          <a:xfrm>
            <a:off x="11775689" y="648866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5406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F18965-FEB1-4BD6-1031-C132034DD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779D9B-208D-6E25-22E8-C69E97925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694240"/>
          </a:xfrm>
        </p:spPr>
        <p:txBody>
          <a:bodyPr>
            <a:normAutofit/>
          </a:bodyPr>
          <a:lstStyle/>
          <a:p>
            <a:r>
              <a:rPr lang="ru-RU" sz="3200" dirty="0">
                <a:cs typeface="Times New Roman" panose="02020603050405020304" pitchFamily="18" charset="0"/>
              </a:rPr>
              <a:t>Заключение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6F4412-3B9C-91CA-3572-487140F91D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1493"/>
            <a:ext cx="10607879" cy="4351338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dirty="0">
                <a:latin typeface="+mj-lt"/>
                <a:cs typeface="Times New Roman" panose="02020603050405020304" pitchFamily="18" charset="0"/>
              </a:rPr>
              <a:t>В ходе исследования подтверждена эффективность применения аналитической платформы </a:t>
            </a:r>
            <a:r>
              <a:rPr lang="ru-RU" sz="2600" dirty="0" err="1">
                <a:latin typeface="+mj-lt"/>
                <a:cs typeface="Times New Roman" panose="02020603050405020304" pitchFamily="18" charset="0"/>
              </a:rPr>
              <a:t>Loginom</a:t>
            </a:r>
            <a:r>
              <a:rPr lang="ru-RU" sz="2600" dirty="0">
                <a:latin typeface="+mj-lt"/>
                <a:cs typeface="Times New Roman" panose="02020603050405020304" pitchFamily="18" charset="0"/>
              </a:rPr>
              <a:t> для решения рассматриваемого класса задач.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en-US" sz="2600" dirty="0" smtClean="0">
              <a:latin typeface="+mj-lt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600" dirty="0" smtClean="0">
                <a:latin typeface="+mj-lt"/>
                <a:cs typeface="Times New Roman" panose="02020603050405020304" pitchFamily="18" charset="0"/>
              </a:rPr>
              <a:t>Loginom </a:t>
            </a:r>
            <a:r>
              <a:rPr lang="ru-RU" sz="2600" dirty="0">
                <a:latin typeface="+mj-lt"/>
                <a:cs typeface="Times New Roman" panose="02020603050405020304" pitchFamily="18" charset="0"/>
              </a:rPr>
              <a:t>предоставляет комплексный инструмент для стратегического и тактического планирования, обеспечивая сквозную интеграцию данных (ETL) из разнородных источников, автоматизируя процессы подготовки данных, снижая временные затраты на создание прогнозных моделей и повышая оперативность принятия обоснованных управленческих решений. 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590082B-0991-3885-E4E0-72D7D6C26141}"/>
              </a:ext>
            </a:extLst>
          </p:cNvPr>
          <p:cNvSpPr txBox="1">
            <a:spLocks/>
          </p:cNvSpPr>
          <p:nvPr/>
        </p:nvSpPr>
        <p:spPr>
          <a:xfrm>
            <a:off x="838200" y="904373"/>
            <a:ext cx="10515600" cy="694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31F7F9-BD35-5FD3-820E-83AF3D141D7C}"/>
              </a:ext>
            </a:extLst>
          </p:cNvPr>
          <p:cNvSpPr txBox="1"/>
          <p:nvPr/>
        </p:nvSpPr>
        <p:spPr>
          <a:xfrm>
            <a:off x="11775689" y="648866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5960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F18965-FEB1-4BD6-1031-C132034DD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779D9B-208D-6E25-22E8-C69E97925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0992" y="3007051"/>
            <a:ext cx="5669280" cy="69424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cs typeface="Times New Roman" panose="02020603050405020304" pitchFamily="18" charset="0"/>
              </a:rPr>
              <a:t>Имангазиева Алина Эльнаровна</a:t>
            </a:r>
            <a:r>
              <a:rPr lang="ru-RU" sz="2600" dirty="0" smtClean="0">
                <a:cs typeface="Times New Roman" panose="02020603050405020304" pitchFamily="18" charset="0"/>
              </a:rPr>
              <a:t/>
            </a:r>
            <a:br>
              <a:rPr lang="ru-RU" sz="2600" dirty="0" smtClean="0">
                <a:cs typeface="Times New Roman" panose="02020603050405020304" pitchFamily="18" charset="0"/>
              </a:rPr>
            </a:br>
            <a:r>
              <a:rPr lang="ru-RU" sz="2600" dirty="0" smtClean="0">
                <a:cs typeface="Times New Roman" panose="02020603050405020304" pitchFamily="18" charset="0"/>
              </a:rPr>
              <a:t/>
            </a:r>
            <a:br>
              <a:rPr lang="ru-RU" sz="2600" dirty="0" smtClean="0">
                <a:cs typeface="Times New Roman" panose="02020603050405020304" pitchFamily="18" charset="0"/>
              </a:rPr>
            </a:br>
            <a:r>
              <a:rPr lang="ru-RU" sz="2600" dirty="0" smtClean="0">
                <a:cs typeface="Times New Roman" panose="02020603050405020304" pitchFamily="18" charset="0"/>
              </a:rPr>
              <a:t>Магистр МИРЭА – Российский технологический университет</a:t>
            </a:r>
            <a:br>
              <a:rPr lang="ru-RU" sz="2600" dirty="0" smtClean="0">
                <a:cs typeface="Times New Roman" panose="02020603050405020304" pitchFamily="18" charset="0"/>
              </a:rPr>
            </a:br>
            <a:endParaRPr lang="ru-RU" sz="2600" dirty="0"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31F7F9-BD35-5FD3-820E-83AF3D141D7C}"/>
              </a:ext>
            </a:extLst>
          </p:cNvPr>
          <p:cNvSpPr txBox="1"/>
          <p:nvPr/>
        </p:nvSpPr>
        <p:spPr>
          <a:xfrm>
            <a:off x="11775689" y="648866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2099" t="20487" r="2242" b="2369"/>
          <a:stretch/>
        </p:blipFill>
        <p:spPr>
          <a:xfrm>
            <a:off x="5280992" y="4610911"/>
            <a:ext cx="2012778" cy="187775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199" y="1797998"/>
            <a:ext cx="3112345" cy="3112345"/>
          </a:xfrm>
          <a:prstGeom prst="rect">
            <a:avLst/>
          </a:prstGeo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653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118FCD-C684-CF4F-AF46-68A03BC84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4035" y="827543"/>
            <a:ext cx="10515600" cy="694240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cs typeface="Times New Roman" panose="02020603050405020304" pitchFamily="18" charset="0"/>
              </a:rPr>
              <a:t>Проблема</a:t>
            </a:r>
            <a:br>
              <a:rPr lang="ru-RU" sz="3200" dirty="0" smtClean="0">
                <a:cs typeface="Times New Roman" panose="02020603050405020304" pitchFamily="18" charset="0"/>
              </a:rPr>
            </a:br>
            <a:r>
              <a:rPr lang="ru-RU" sz="3200" dirty="0">
                <a:cs typeface="Times New Roman" panose="02020603050405020304" pitchFamily="18" charset="0"/>
              </a:rPr>
              <a:t/>
            </a:r>
            <a:br>
              <a:rPr lang="ru-RU" sz="3200" dirty="0">
                <a:cs typeface="Times New Roman" panose="02020603050405020304" pitchFamily="18" charset="0"/>
              </a:rPr>
            </a:br>
            <a:r>
              <a:rPr lang="ru-RU" sz="2600" b="1" dirty="0">
                <a:cs typeface="Times New Roman" panose="02020603050405020304" pitchFamily="18" charset="0"/>
              </a:rPr>
              <a:t>В эпоху данных, конкурирует тот, кто принимает решения быстрее и </a:t>
            </a:r>
            <a:r>
              <a:rPr lang="ru-RU" sz="2600" b="1" dirty="0" smtClean="0">
                <a:cs typeface="Times New Roman" panose="02020603050405020304" pitchFamily="18" charset="0"/>
              </a:rPr>
              <a:t>точнее</a:t>
            </a:r>
            <a:r>
              <a:rPr lang="en-US" sz="2600" b="1" dirty="0" smtClean="0">
                <a:cs typeface="Times New Roman" panose="02020603050405020304" pitchFamily="18" charset="0"/>
              </a:rPr>
              <a:t>.</a:t>
            </a:r>
            <a:r>
              <a:rPr lang="ru-RU" sz="2600" b="1" dirty="0">
                <a:cs typeface="Times New Roman" panose="02020603050405020304" pitchFamily="18" charset="0"/>
              </a:rPr>
              <a:t/>
            </a:r>
            <a:br>
              <a:rPr lang="ru-RU" sz="2600" b="1" dirty="0">
                <a:cs typeface="Times New Roman" panose="02020603050405020304" pitchFamily="18" charset="0"/>
              </a:rPr>
            </a:br>
            <a:endParaRPr lang="ru-RU" sz="2600" b="1" dirty="0"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9DD104-37BF-E720-905B-A33DC50757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1700" y="2037592"/>
            <a:ext cx="7073900" cy="3897202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ru-RU" sz="2300" dirty="0" smtClean="0">
                <a:latin typeface="+mj-lt"/>
                <a:cs typeface="Times New Roman" panose="02020603050405020304" pitchFamily="18" charset="0"/>
              </a:rPr>
              <a:t>Без </a:t>
            </a:r>
            <a:r>
              <a:rPr lang="ru-RU" sz="2300" dirty="0">
                <a:latin typeface="+mj-lt"/>
                <a:cs typeface="Times New Roman" panose="02020603050405020304" pitchFamily="18" charset="0"/>
              </a:rPr>
              <a:t>современного инструментария процесс планирования превращается в </a:t>
            </a:r>
            <a:r>
              <a:rPr lang="ru-RU" sz="2300" dirty="0" smtClean="0">
                <a:latin typeface="+mj-lt"/>
                <a:cs typeface="Times New Roman" panose="02020603050405020304" pitchFamily="18" charset="0"/>
              </a:rPr>
              <a:t>медленный</a:t>
            </a:r>
            <a:r>
              <a:rPr lang="ru-RU" sz="2300" dirty="0">
                <a:latin typeface="+mj-lt"/>
                <a:cs typeface="Times New Roman" panose="02020603050405020304" pitchFamily="18" charset="0"/>
              </a:rPr>
              <a:t>, неточный и дорогой ручной труд, который тормозит развитие компании</a:t>
            </a:r>
            <a:r>
              <a:rPr lang="ru-RU" sz="2300" dirty="0" smtClean="0">
                <a:latin typeface="+mj-lt"/>
                <a:cs typeface="Times New Roman" panose="02020603050405020304" pitchFamily="18" charset="0"/>
              </a:rPr>
              <a:t>.</a:t>
            </a:r>
            <a:endParaRPr lang="en-US" sz="2300" dirty="0" smtClean="0">
              <a:latin typeface="+mj-lt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300" dirty="0">
              <a:latin typeface="+mj-lt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2300" dirty="0" smtClean="0">
                <a:latin typeface="+mj-lt"/>
                <a:cs typeface="Times New Roman" panose="02020603050405020304" pitchFamily="18" charset="0"/>
              </a:rPr>
              <a:t>Автоматизация </a:t>
            </a:r>
            <a:r>
              <a:rPr lang="ru-RU" sz="2300" dirty="0">
                <a:latin typeface="+mj-lt"/>
                <a:cs typeface="Times New Roman" panose="02020603050405020304" pitchFamily="18" charset="0"/>
              </a:rPr>
              <a:t>и интеллектуализация процессов планирования </a:t>
            </a:r>
            <a:r>
              <a:rPr lang="en-US" sz="2300" dirty="0" smtClean="0">
                <a:latin typeface="+mj-lt"/>
                <a:cs typeface="Times New Roman" panose="02020603050405020304" pitchFamily="18" charset="0"/>
              </a:rPr>
              <a:t>- </a:t>
            </a:r>
            <a:r>
              <a:rPr lang="ru-RU" sz="2300" dirty="0" smtClean="0">
                <a:latin typeface="+mj-lt"/>
                <a:cs typeface="Times New Roman" panose="02020603050405020304" pitchFamily="18" charset="0"/>
              </a:rPr>
              <a:t>это </a:t>
            </a:r>
            <a:r>
              <a:rPr lang="ru-RU" sz="2300" dirty="0">
                <a:latin typeface="+mj-lt"/>
                <a:cs typeface="Times New Roman" panose="02020603050405020304" pitchFamily="18" charset="0"/>
              </a:rPr>
              <a:t>не опция, </a:t>
            </a:r>
            <a:r>
              <a:rPr lang="ru-RU" sz="2300" dirty="0" smtClean="0">
                <a:latin typeface="+mj-lt"/>
                <a:cs typeface="Times New Roman" panose="02020603050405020304" pitchFamily="18" charset="0"/>
              </a:rPr>
              <a:t>а </a:t>
            </a:r>
            <a:r>
              <a:rPr lang="ru-RU" sz="2300" dirty="0">
                <a:latin typeface="+mj-lt"/>
                <a:cs typeface="Times New Roman" panose="02020603050405020304" pitchFamily="18" charset="0"/>
              </a:rPr>
              <a:t>необходимое условие для </a:t>
            </a:r>
            <a:r>
              <a:rPr lang="ru-RU" sz="2300" dirty="0" smtClean="0">
                <a:latin typeface="+mj-lt"/>
                <a:cs typeface="Times New Roman" panose="02020603050405020304" pitchFamily="18" charset="0"/>
              </a:rPr>
              <a:t>роста </a:t>
            </a:r>
            <a:r>
              <a:rPr lang="ru-RU" sz="2300" dirty="0">
                <a:latin typeface="+mj-lt"/>
                <a:cs typeface="Times New Roman" panose="02020603050405020304" pitchFamily="18" charset="0"/>
              </a:rPr>
              <a:t>бизнеса.</a:t>
            </a:r>
            <a:endParaRPr lang="ru-RU" sz="23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2FD32FF-BBFB-5F1F-332A-51F378C3D2B0}"/>
              </a:ext>
            </a:extLst>
          </p:cNvPr>
          <p:cNvSpPr txBox="1">
            <a:spLocks/>
          </p:cNvSpPr>
          <p:nvPr/>
        </p:nvSpPr>
        <p:spPr>
          <a:xfrm>
            <a:off x="838200" y="904373"/>
            <a:ext cx="10515600" cy="694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381" y="2260600"/>
            <a:ext cx="3433653" cy="1847600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554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118FCD-C684-CF4F-AF46-68A03BC84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4035" y="827543"/>
            <a:ext cx="10515600" cy="694240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cs typeface="Times New Roman" panose="02020603050405020304" pitchFamily="18" charset="0"/>
              </a:rPr>
              <a:t>Решение</a:t>
            </a:r>
            <a:br>
              <a:rPr lang="ru-RU" sz="3200" dirty="0" smtClean="0">
                <a:cs typeface="Times New Roman" panose="02020603050405020304" pitchFamily="18" charset="0"/>
              </a:rPr>
            </a:br>
            <a:r>
              <a:rPr lang="ru-RU" sz="3200" dirty="0" smtClean="0"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cs typeface="Times New Roman" panose="02020603050405020304" pitchFamily="18" charset="0"/>
              </a:rPr>
            </a:br>
            <a:r>
              <a:rPr lang="ru-RU" sz="2600" b="1" dirty="0" smtClean="0">
                <a:cs typeface="Times New Roman" panose="02020603050405020304" pitchFamily="18" charset="0"/>
              </a:rPr>
              <a:t>Аналитическая платформа </a:t>
            </a:r>
            <a:r>
              <a:rPr lang="ru-RU" sz="2600" b="1" dirty="0" err="1" smtClean="0">
                <a:cs typeface="Times New Roman" panose="02020603050405020304" pitchFamily="18" charset="0"/>
              </a:rPr>
              <a:t>Loginom</a:t>
            </a:r>
            <a:r>
              <a:rPr lang="ru-RU" sz="2600" b="1" dirty="0" smtClean="0">
                <a:cs typeface="Times New Roman" panose="02020603050405020304" pitchFamily="18" charset="0"/>
              </a:rPr>
              <a:t> </a:t>
            </a:r>
            <a:r>
              <a:rPr lang="ru-RU" sz="2600" b="1" dirty="0">
                <a:cs typeface="Times New Roman" panose="02020603050405020304" pitchFamily="18" charset="0"/>
              </a:rPr>
              <a:t>как </a:t>
            </a:r>
            <a:r>
              <a:rPr lang="ru-RU" sz="2600" b="1" dirty="0" smtClean="0">
                <a:cs typeface="Times New Roman" panose="02020603050405020304" pitchFamily="18" charset="0"/>
              </a:rPr>
              <a:t>основной инструмент планирования</a:t>
            </a:r>
            <a:r>
              <a:rPr lang="ru-RU" sz="2600" b="1" dirty="0">
                <a:cs typeface="Times New Roman" panose="02020603050405020304" pitchFamily="18" charset="0"/>
              </a:rPr>
              <a:t/>
            </a:r>
            <a:br>
              <a:rPr lang="ru-RU" sz="2600" b="1" dirty="0">
                <a:cs typeface="Times New Roman" panose="02020603050405020304" pitchFamily="18" charset="0"/>
              </a:rPr>
            </a:br>
            <a:endParaRPr lang="ru-RU" sz="2600" b="1" dirty="0"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9DD104-37BF-E720-905B-A33DC50757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5735" y="1917700"/>
            <a:ext cx="7073900" cy="19177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300" b="1" dirty="0" err="1">
                <a:latin typeface="+mj-lt"/>
                <a:cs typeface="Times New Roman" panose="02020603050405020304" pitchFamily="18" charset="0"/>
              </a:rPr>
              <a:t>Loginom</a:t>
            </a:r>
            <a:r>
              <a:rPr lang="ru-RU" sz="23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300" dirty="0" smtClean="0">
                <a:latin typeface="+mj-lt"/>
                <a:cs typeface="Times New Roman" panose="02020603050405020304" pitchFamily="18" charset="0"/>
              </a:rPr>
              <a:t>предоставляет инструменты целостной </a:t>
            </a:r>
            <a:br>
              <a:rPr lang="ru-RU" sz="2300" dirty="0" smtClean="0">
                <a:latin typeface="+mj-lt"/>
                <a:cs typeface="Times New Roman" panose="02020603050405020304" pitchFamily="18" charset="0"/>
              </a:rPr>
            </a:br>
            <a:r>
              <a:rPr lang="ru-RU" sz="2300" dirty="0" smtClean="0">
                <a:latin typeface="+mj-lt"/>
                <a:cs typeface="Times New Roman" panose="02020603050405020304" pitchFamily="18" charset="0"/>
              </a:rPr>
              <a:t>ETL-платформы для создания сквозного, автоматизированного </a:t>
            </a:r>
            <a:r>
              <a:rPr lang="ru-RU" sz="2300" dirty="0">
                <a:latin typeface="+mj-lt"/>
                <a:cs typeface="Times New Roman" panose="02020603050405020304" pitchFamily="18" charset="0"/>
              </a:rPr>
              <a:t>и </a:t>
            </a:r>
            <a:r>
              <a:rPr lang="ru-RU" sz="2300" dirty="0" smtClean="0">
                <a:latin typeface="+mj-lt"/>
                <a:cs typeface="Times New Roman" panose="02020603050405020304" pitchFamily="18" charset="0"/>
              </a:rPr>
              <a:t>повторяемого процесса </a:t>
            </a:r>
            <a:r>
              <a:rPr lang="ru-RU" sz="2300" dirty="0">
                <a:latin typeface="+mj-lt"/>
                <a:cs typeface="Times New Roman" panose="02020603050405020304" pitchFamily="18" charset="0"/>
              </a:rPr>
              <a:t>преобразования сырых данных </a:t>
            </a:r>
            <a:r>
              <a:rPr lang="ru-RU" sz="2300" dirty="0" smtClean="0">
                <a:latin typeface="+mj-lt"/>
                <a:cs typeface="Times New Roman" panose="02020603050405020304" pitchFamily="18" charset="0"/>
              </a:rPr>
              <a:t>компании в </a:t>
            </a:r>
            <a:r>
              <a:rPr lang="ru-RU" sz="2300" dirty="0">
                <a:latin typeface="+mj-lt"/>
                <a:cs typeface="Times New Roman" panose="02020603050405020304" pitchFamily="18" charset="0"/>
              </a:rPr>
              <a:t>готовый прогноз</a:t>
            </a:r>
            <a:r>
              <a:rPr lang="ru-RU" sz="2300" dirty="0" smtClean="0">
                <a:latin typeface="+mj-lt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300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300" dirty="0" smtClean="0">
                <a:latin typeface="+mj-lt"/>
                <a:cs typeface="Times New Roman" panose="02020603050405020304" pitchFamily="18" charset="0"/>
              </a:rPr>
              <a:t>Работа направлена на создание ETL-сценария</a:t>
            </a:r>
            <a:r>
              <a:rPr lang="en-US" sz="23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300" dirty="0" smtClean="0">
                <a:latin typeface="+mj-lt"/>
                <a:cs typeface="Times New Roman" panose="02020603050405020304" pitchFamily="18" charset="0"/>
              </a:rPr>
              <a:t>на базе </a:t>
            </a:r>
            <a:r>
              <a:rPr lang="en-US" sz="2300" dirty="0" smtClean="0">
                <a:latin typeface="+mj-lt"/>
                <a:cs typeface="Times New Roman" panose="02020603050405020304" pitchFamily="18" charset="0"/>
              </a:rPr>
              <a:t>Loginom </a:t>
            </a:r>
            <a:r>
              <a:rPr lang="ru-RU" sz="2300" dirty="0" smtClean="0">
                <a:latin typeface="+mj-lt"/>
                <a:cs typeface="Times New Roman" panose="02020603050405020304" pitchFamily="18" charset="0"/>
              </a:rPr>
              <a:t>для автоматизации всего цикла – </a:t>
            </a:r>
            <a:br>
              <a:rPr lang="ru-RU" sz="2300" dirty="0" smtClean="0">
                <a:latin typeface="+mj-lt"/>
                <a:cs typeface="Times New Roman" panose="02020603050405020304" pitchFamily="18" charset="0"/>
              </a:rPr>
            </a:br>
            <a:r>
              <a:rPr lang="ru-RU" sz="2300" dirty="0" smtClean="0">
                <a:latin typeface="+mj-lt"/>
                <a:cs typeface="Times New Roman" panose="02020603050405020304" pitchFamily="18" charset="0"/>
              </a:rPr>
              <a:t>от </a:t>
            </a:r>
            <a:r>
              <a:rPr lang="ru-RU" sz="2300" dirty="0">
                <a:latin typeface="+mj-lt"/>
                <a:cs typeface="Times New Roman" panose="02020603050405020304" pitchFamily="18" charset="0"/>
              </a:rPr>
              <a:t>приема </a:t>
            </a:r>
            <a:r>
              <a:rPr lang="ru-RU" sz="2300" dirty="0" smtClean="0">
                <a:latin typeface="+mj-lt"/>
                <a:cs typeface="Times New Roman" panose="02020603050405020304" pitchFamily="18" charset="0"/>
              </a:rPr>
              <a:t>«сырых» данных из корпоративных источников </a:t>
            </a:r>
            <a:r>
              <a:rPr lang="ru-RU" sz="2300" dirty="0">
                <a:latin typeface="+mj-lt"/>
                <a:cs typeface="Times New Roman" panose="02020603050405020304" pitchFamily="18" charset="0"/>
              </a:rPr>
              <a:t>до </a:t>
            </a:r>
            <a:r>
              <a:rPr lang="ru-RU" sz="2300" dirty="0" smtClean="0">
                <a:latin typeface="+mj-lt"/>
                <a:cs typeface="Times New Roman" panose="02020603050405020304" pitchFamily="18" charset="0"/>
              </a:rPr>
              <a:t>формирования прогнозов </a:t>
            </a:r>
            <a:br>
              <a:rPr lang="ru-RU" sz="2300" dirty="0" smtClean="0">
                <a:latin typeface="+mj-lt"/>
                <a:cs typeface="Times New Roman" panose="02020603050405020304" pitchFamily="18" charset="0"/>
              </a:rPr>
            </a:br>
            <a:r>
              <a:rPr lang="ru-RU" sz="2300" dirty="0" smtClean="0">
                <a:latin typeface="+mj-lt"/>
                <a:cs typeface="Times New Roman" panose="02020603050405020304" pitchFamily="18" charset="0"/>
              </a:rPr>
              <a:t>и рекомендаций по составлению производственного плана.</a:t>
            </a:r>
            <a:endParaRPr lang="ru-RU" sz="23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2FD32FF-BBFB-5F1F-332A-51F378C3D2B0}"/>
              </a:ext>
            </a:extLst>
          </p:cNvPr>
          <p:cNvSpPr txBox="1">
            <a:spLocks/>
          </p:cNvSpPr>
          <p:nvPr/>
        </p:nvSpPr>
        <p:spPr>
          <a:xfrm>
            <a:off x="838200" y="904373"/>
            <a:ext cx="10515600" cy="694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19400" t="18359" r="19402" b="19401"/>
          <a:stretch/>
        </p:blipFill>
        <p:spPr>
          <a:xfrm>
            <a:off x="964035" y="1917700"/>
            <a:ext cx="3021962" cy="3073400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4344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118FCD-C684-CF4F-AF46-68A03BC84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694240"/>
          </a:xfrm>
        </p:spPr>
        <p:txBody>
          <a:bodyPr>
            <a:normAutofit/>
          </a:bodyPr>
          <a:lstStyle/>
          <a:p>
            <a:r>
              <a:rPr lang="ru-RU" sz="3200" dirty="0">
                <a:cs typeface="Times New Roman" panose="02020603050405020304" pitchFamily="18" charset="0"/>
              </a:rPr>
              <a:t>Цели и задачи исследования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9DD104-37BF-E720-905B-A33DC50757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5646" y="1251493"/>
            <a:ext cx="10515600" cy="4952681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i="1" dirty="0">
                <a:latin typeface="+mj-lt"/>
                <a:cs typeface="Times New Roman" panose="02020603050405020304" pitchFamily="18" charset="0"/>
              </a:rPr>
              <a:t>Цель исследования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: </a:t>
            </a:r>
            <a:r>
              <a:rPr lang="ru-RU" dirty="0">
                <a:latin typeface="+mj-lt"/>
                <a:cs typeface="Times New Roman" panose="02020603050405020304" pitchFamily="18" charset="0"/>
              </a:rPr>
              <a:t>разработка модели планирования продаж </a:t>
            </a:r>
            <a:r>
              <a:rPr lang="en-US" dirty="0" smtClean="0">
                <a:latin typeface="+mj-lt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+mj-lt"/>
                <a:cs typeface="Times New Roman" panose="02020603050405020304" pitchFamily="18" charset="0"/>
              </a:rPr>
            </a:br>
            <a:r>
              <a:rPr lang="ru-RU" dirty="0" smtClean="0">
                <a:latin typeface="+mj-lt"/>
                <a:cs typeface="Times New Roman" panose="02020603050405020304" pitchFamily="18" charset="0"/>
              </a:rPr>
              <a:t>и </a:t>
            </a:r>
            <a:r>
              <a:rPr lang="ru-RU" dirty="0">
                <a:latin typeface="+mj-lt"/>
                <a:cs typeface="Times New Roman" panose="02020603050405020304" pitchFamily="18" charset="0"/>
              </a:rPr>
              <a:t>производства, интегрированной в ETL-систему организации, </a:t>
            </a:r>
            <a:r>
              <a:rPr lang="en-US" dirty="0" smtClean="0">
                <a:latin typeface="+mj-lt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+mj-lt"/>
                <a:cs typeface="Times New Roman" panose="02020603050405020304" pitchFamily="18" charset="0"/>
              </a:rPr>
            </a:br>
            <a:r>
              <a:rPr lang="ru-RU" dirty="0" smtClean="0">
                <a:latin typeface="+mj-lt"/>
                <a:cs typeface="Times New Roman" panose="02020603050405020304" pitchFamily="18" charset="0"/>
              </a:rPr>
              <a:t>с </a:t>
            </a:r>
            <a:r>
              <a:rPr lang="ru-RU" dirty="0">
                <a:latin typeface="+mj-lt"/>
                <a:cs typeface="Times New Roman" panose="02020603050405020304" pitchFamily="18" charset="0"/>
              </a:rPr>
              <a:t>использованием для этой цели </a:t>
            </a:r>
            <a:r>
              <a:rPr lang="ru-RU" dirty="0" err="1">
                <a:latin typeface="+mj-lt"/>
                <a:cs typeface="Times New Roman" panose="02020603050405020304" pitchFamily="18" charset="0"/>
              </a:rPr>
              <a:t>Loginom</a:t>
            </a:r>
            <a:r>
              <a:rPr lang="ru-RU" dirty="0">
                <a:latin typeface="+mj-lt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i="1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i="1" dirty="0">
                <a:latin typeface="+mj-lt"/>
                <a:cs typeface="Times New Roman" panose="02020603050405020304" pitchFamily="18" charset="0"/>
              </a:rPr>
              <a:t>Задачи исследования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:</a:t>
            </a:r>
            <a:endParaRPr lang="ru-RU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latin typeface="+mj-lt"/>
                <a:cs typeface="Times New Roman" panose="02020603050405020304" pitchFamily="18" charset="0"/>
              </a:rPr>
              <a:t>1. Изучение предметной </a:t>
            </a:r>
            <a:r>
              <a:rPr lang="ru-RU" dirty="0" smtClean="0">
                <a:latin typeface="+mj-lt"/>
                <a:cs typeface="Times New Roman" panose="02020603050405020304" pitchFamily="18" charset="0"/>
              </a:rPr>
              <a:t>области</a:t>
            </a:r>
            <a:r>
              <a:rPr lang="en-US" dirty="0" smtClean="0">
                <a:latin typeface="+mj-lt"/>
                <a:cs typeface="Times New Roman" panose="02020603050405020304" pitchFamily="18" charset="0"/>
              </a:rPr>
              <a:t>;</a:t>
            </a:r>
            <a:endParaRPr lang="ru-RU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dirty="0" smtClean="0">
                <a:latin typeface="+mj-lt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+mj-lt"/>
                <a:cs typeface="Times New Roman" panose="02020603050405020304" pitchFamily="18" charset="0"/>
              </a:rPr>
              <a:t>.</a:t>
            </a:r>
            <a:r>
              <a:rPr lang="en-US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+mj-lt"/>
                <a:cs typeface="Times New Roman" panose="02020603050405020304" pitchFamily="18" charset="0"/>
              </a:rPr>
              <a:t>Сбор и подготовка данных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+mj-lt"/>
                <a:cs typeface="Times New Roman" panose="02020603050405020304" pitchFamily="18" charset="0"/>
              </a:rPr>
              <a:t>о продажах для анализа и разработки модели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;</a:t>
            </a:r>
            <a:endParaRPr lang="ru-RU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dirty="0">
                <a:latin typeface="+mj-lt"/>
                <a:cs typeface="Times New Roman" panose="02020603050405020304" pitchFamily="18" charset="0"/>
              </a:rPr>
              <a:t>3</a:t>
            </a:r>
            <a:r>
              <a:rPr lang="ru-RU" dirty="0" smtClean="0">
                <a:latin typeface="+mj-lt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+mj-lt"/>
                <a:cs typeface="Times New Roman" panose="02020603050405020304" pitchFamily="18" charset="0"/>
              </a:rPr>
              <a:t>Выполнение </a:t>
            </a:r>
            <a:r>
              <a:rPr lang="ru-RU" dirty="0" smtClean="0">
                <a:latin typeface="+mj-lt"/>
                <a:cs typeface="Times New Roman" panose="02020603050405020304" pitchFamily="18" charset="0"/>
              </a:rPr>
              <a:t>разведочного </a:t>
            </a:r>
            <a:r>
              <a:rPr lang="ru-RU" dirty="0">
                <a:latin typeface="+mj-lt"/>
                <a:cs typeface="Times New Roman" panose="02020603050405020304" pitchFamily="18" charset="0"/>
              </a:rPr>
              <a:t>анализа данных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;</a:t>
            </a:r>
            <a:endParaRPr lang="ru-RU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dirty="0">
                <a:latin typeface="+mj-lt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+mj-lt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+mj-lt"/>
                <a:cs typeface="Times New Roman" panose="02020603050405020304" pitchFamily="18" charset="0"/>
              </a:rPr>
              <a:t>Построение сценария обработки </a:t>
            </a:r>
            <a:r>
              <a:rPr lang="ru-RU" dirty="0" smtClean="0">
                <a:latin typeface="+mj-lt"/>
                <a:cs typeface="Times New Roman" panose="02020603050405020304" pitchFamily="18" charset="0"/>
              </a:rPr>
              <a:t>данных</a:t>
            </a:r>
            <a:r>
              <a:rPr lang="en-US" dirty="0" smtClean="0">
                <a:latin typeface="+mj-lt"/>
                <a:cs typeface="Times New Roman" panose="02020603050405020304" pitchFamily="18" charset="0"/>
              </a:rPr>
              <a:t>;</a:t>
            </a:r>
            <a:endParaRPr lang="ru-RU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latin typeface="+mj-lt"/>
                <a:cs typeface="Times New Roman" panose="02020603050405020304" pitchFamily="18" charset="0"/>
              </a:rPr>
              <a:t>5.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+mj-lt"/>
                <a:cs typeface="Times New Roman" panose="02020603050405020304" pitchFamily="18" charset="0"/>
              </a:rPr>
              <a:t>Разработка и тестирование модели планирования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;</a:t>
            </a:r>
            <a:endParaRPr lang="ru-RU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dirty="0" smtClean="0">
                <a:latin typeface="+mj-lt"/>
                <a:cs typeface="Times New Roman" panose="02020603050405020304" pitchFamily="18" charset="0"/>
              </a:rPr>
              <a:t>6</a:t>
            </a:r>
            <a:r>
              <a:rPr lang="ru-RU" dirty="0" smtClean="0">
                <a:latin typeface="+mj-lt"/>
                <a:cs typeface="Times New Roman" panose="02020603050405020304" pitchFamily="18" charset="0"/>
              </a:rPr>
              <a:t>.</a:t>
            </a:r>
            <a:r>
              <a:rPr lang="en-US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+mj-lt"/>
                <a:cs typeface="Times New Roman" panose="02020603050405020304" pitchFamily="18" charset="0"/>
              </a:rPr>
              <a:t>Апробация модели на данных компании заказчика.</a:t>
            </a:r>
          </a:p>
          <a:p>
            <a:pPr marL="0" indent="0">
              <a:buNone/>
            </a:pPr>
            <a:endParaRPr lang="en-US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2FD32FF-BBFB-5F1F-332A-51F378C3D2B0}"/>
              </a:ext>
            </a:extLst>
          </p:cNvPr>
          <p:cNvSpPr txBox="1">
            <a:spLocks/>
          </p:cNvSpPr>
          <p:nvPr/>
        </p:nvSpPr>
        <p:spPr>
          <a:xfrm>
            <a:off x="838200" y="904373"/>
            <a:ext cx="10515600" cy="694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258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118FCD-C684-CF4F-AF46-68A03BC84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528" y="333667"/>
            <a:ext cx="10515600" cy="694240"/>
          </a:xfrm>
        </p:spPr>
        <p:txBody>
          <a:bodyPr>
            <a:normAutofit/>
          </a:bodyPr>
          <a:lstStyle/>
          <a:p>
            <a:r>
              <a:rPr lang="ru-RU" sz="3200" dirty="0">
                <a:cs typeface="Times New Roman" panose="02020603050405020304" pitchFamily="18" charset="0"/>
              </a:rPr>
              <a:t>Характеристика объекта и предмета исследования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2FD32FF-BBFB-5F1F-332A-51F378C3D2B0}"/>
              </a:ext>
            </a:extLst>
          </p:cNvPr>
          <p:cNvSpPr txBox="1">
            <a:spLocks/>
          </p:cNvSpPr>
          <p:nvPr/>
        </p:nvSpPr>
        <p:spPr>
          <a:xfrm>
            <a:off x="838200" y="904373"/>
            <a:ext cx="10515600" cy="694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FE457D-6E90-6A6E-EAF6-F52F579F3B15}"/>
              </a:ext>
            </a:extLst>
          </p:cNvPr>
          <p:cNvSpPr txBox="1"/>
          <p:nvPr/>
        </p:nvSpPr>
        <p:spPr>
          <a:xfrm>
            <a:off x="11887199" y="648866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4090D4C0-CDDF-4C21-A55F-FC782A0426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E26FC82C-4D0B-450B-B67E-FE0EB7C953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1000" y="1251493"/>
            <a:ext cx="6426199" cy="23306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600" i="1" dirty="0" smtClean="0">
                <a:latin typeface="+mj-lt"/>
                <a:cs typeface="Times New Roman" panose="02020603050405020304" pitchFamily="18" charset="0"/>
              </a:rPr>
              <a:t>- Объект </a:t>
            </a:r>
            <a:r>
              <a:rPr lang="ru-RU" sz="2600" i="1" dirty="0">
                <a:latin typeface="+mj-lt"/>
                <a:cs typeface="Times New Roman" panose="02020603050405020304" pitchFamily="18" charset="0"/>
              </a:rPr>
              <a:t>исследования </a:t>
            </a:r>
            <a:r>
              <a:rPr lang="ru-RU" sz="2600" dirty="0">
                <a:latin typeface="+mj-lt"/>
                <a:cs typeface="Times New Roman" panose="02020603050405020304" pitchFamily="18" charset="0"/>
              </a:rPr>
              <a:t>—</a:t>
            </a:r>
            <a:r>
              <a:rPr lang="en-US" sz="26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600" dirty="0">
                <a:latin typeface="+mj-lt"/>
                <a:cs typeface="Times New Roman" panose="02020603050405020304" pitchFamily="18" charset="0"/>
              </a:rPr>
              <a:t>данные продаж профильных систем на примере </a:t>
            </a:r>
            <a:r>
              <a:rPr lang="ru-RU" sz="2600" dirty="0" smtClean="0">
                <a:latin typeface="+mj-lt"/>
                <a:cs typeface="Times New Roman" panose="02020603050405020304" pitchFamily="18" charset="0"/>
              </a:rPr>
              <a:t>компании</a:t>
            </a:r>
            <a:r>
              <a:rPr lang="en-US" sz="26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600" dirty="0">
                <a:latin typeface="+mj-lt"/>
                <a:cs typeface="Times New Roman" panose="02020603050405020304" pitchFamily="18" charset="0"/>
              </a:rPr>
              <a:t>по </a:t>
            </a:r>
            <a:r>
              <a:rPr lang="ru-RU" sz="2600" dirty="0" smtClean="0">
                <a:latin typeface="+mj-lt"/>
                <a:cs typeface="Times New Roman" panose="02020603050405020304" pitchFamily="18" charset="0"/>
              </a:rPr>
              <a:t>разработке </a:t>
            </a:r>
            <a:r>
              <a:rPr lang="ru-RU" sz="2600" dirty="0">
                <a:latin typeface="+mj-lt"/>
                <a:cs typeface="Times New Roman" panose="02020603050405020304" pitchFamily="18" charset="0"/>
              </a:rPr>
              <a:t>и </a:t>
            </a:r>
            <a:r>
              <a:rPr lang="ru-RU" sz="2600" dirty="0" smtClean="0">
                <a:latin typeface="+mj-lt"/>
                <a:cs typeface="Times New Roman" panose="02020603050405020304" pitchFamily="18" charset="0"/>
              </a:rPr>
              <a:t>производству </a:t>
            </a:r>
            <a:r>
              <a:rPr lang="ru-RU" sz="2600" dirty="0">
                <a:latin typeface="+mj-lt"/>
                <a:cs typeface="Times New Roman" panose="02020603050405020304" pitchFamily="18" charset="0"/>
              </a:rPr>
              <a:t>оконных систем и их комплектующих из высококачественного </a:t>
            </a:r>
            <a:r>
              <a:rPr lang="ru-RU" sz="2600" dirty="0" smtClean="0">
                <a:latin typeface="+mj-lt"/>
                <a:cs typeface="Times New Roman" panose="02020603050405020304" pitchFamily="18" charset="0"/>
              </a:rPr>
              <a:t>пластика</a:t>
            </a:r>
            <a:r>
              <a:rPr lang="ru-RU" sz="2600" dirty="0">
                <a:latin typeface="+mj-lt"/>
                <a:cs typeface="Times New Roman" panose="02020603050405020304" pitchFamily="18" charset="0"/>
              </a:rPr>
              <a:t>.</a:t>
            </a:r>
            <a:r>
              <a:rPr lang="ru-RU" sz="2600" dirty="0" smtClean="0">
                <a:latin typeface="+mj-lt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n-US" sz="2600" dirty="0" smtClean="0">
              <a:latin typeface="+mj-lt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i="1" dirty="0" smtClean="0">
                <a:latin typeface="+mj-lt"/>
                <a:cs typeface="Times New Roman" panose="02020603050405020304" pitchFamily="18" charset="0"/>
              </a:rPr>
              <a:t>- Предмет </a:t>
            </a:r>
            <a:r>
              <a:rPr lang="ru-RU" sz="2600" i="1" dirty="0">
                <a:latin typeface="+mj-lt"/>
                <a:cs typeface="Times New Roman" panose="02020603050405020304" pitchFamily="18" charset="0"/>
              </a:rPr>
              <a:t>исследования</a:t>
            </a:r>
            <a:r>
              <a:rPr lang="en-US" sz="2600" dirty="0">
                <a:latin typeface="+mj-lt"/>
                <a:cs typeface="Times New Roman" panose="02020603050405020304" pitchFamily="18" charset="0"/>
              </a:rPr>
              <a:t>:</a:t>
            </a:r>
            <a:r>
              <a:rPr lang="ru-RU" sz="2600" dirty="0">
                <a:latin typeface="+mj-lt"/>
                <a:cs typeface="Times New Roman" panose="02020603050405020304" pitchFamily="18" charset="0"/>
              </a:rPr>
              <a:t> модели и методы планирования продаж и производства, применяемые в компаниях для анализа спроса</a:t>
            </a:r>
            <a:r>
              <a:rPr lang="ru-RU" sz="2600" dirty="0" smtClean="0">
                <a:latin typeface="+mj-lt"/>
                <a:cs typeface="Times New Roman" panose="02020603050405020304" pitchFamily="18" charset="0"/>
              </a:rPr>
              <a:t>.</a:t>
            </a:r>
            <a:endParaRPr lang="ru-RU" sz="2600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599" y="1560794"/>
            <a:ext cx="4290267" cy="243903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74768" y="5334503"/>
            <a:ext cx="10319158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i="1" dirty="0">
                <a:latin typeface="+mj-lt"/>
                <a:cs typeface="Times New Roman" panose="02020603050405020304" pitchFamily="18" charset="0"/>
              </a:rPr>
              <a:t>Профильные системы — это основная продукция компании, которая включает оконные профили, двери и другие </a:t>
            </a:r>
            <a:r>
              <a:rPr lang="ru-RU" sz="2300" i="1" dirty="0" err="1">
                <a:latin typeface="+mj-lt"/>
                <a:cs typeface="Times New Roman" panose="02020603050405020304" pitchFamily="18" charset="0"/>
              </a:rPr>
              <a:t>светопрозрачные</a:t>
            </a:r>
            <a:r>
              <a:rPr lang="ru-RU" sz="2300" i="1" dirty="0">
                <a:latin typeface="+mj-lt"/>
                <a:cs typeface="Times New Roman" panose="02020603050405020304" pitchFamily="18" charset="0"/>
              </a:rPr>
              <a:t> конструкции, используемые </a:t>
            </a:r>
            <a:r>
              <a:rPr lang="ru-RU" sz="2300" i="1" dirty="0" smtClean="0">
                <a:latin typeface="+mj-lt"/>
                <a:cs typeface="Times New Roman" panose="02020603050405020304" pitchFamily="18" charset="0"/>
              </a:rPr>
              <a:t/>
            </a:r>
            <a:br>
              <a:rPr lang="ru-RU" sz="2300" i="1" dirty="0" smtClean="0">
                <a:latin typeface="+mj-lt"/>
                <a:cs typeface="Times New Roman" panose="02020603050405020304" pitchFamily="18" charset="0"/>
              </a:rPr>
            </a:br>
            <a:r>
              <a:rPr lang="ru-RU" sz="2300" i="1" dirty="0" smtClean="0">
                <a:latin typeface="+mj-lt"/>
                <a:cs typeface="Times New Roman" panose="02020603050405020304" pitchFamily="18" charset="0"/>
              </a:rPr>
              <a:t>в </a:t>
            </a:r>
            <a:r>
              <a:rPr lang="ru-RU" sz="2300" i="1" dirty="0">
                <a:latin typeface="+mj-lt"/>
                <a:cs typeface="Times New Roman" panose="02020603050405020304" pitchFamily="18" charset="0"/>
              </a:rPr>
              <a:t>строительстве. </a:t>
            </a:r>
            <a:endParaRPr lang="ru-RU" sz="2300" i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533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118FCD-C684-CF4F-AF46-68A03BC84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694240"/>
          </a:xfrm>
        </p:spPr>
        <p:txBody>
          <a:bodyPr>
            <a:normAutofit/>
          </a:bodyPr>
          <a:lstStyle/>
          <a:p>
            <a:r>
              <a:rPr lang="ru-RU" sz="3200" dirty="0">
                <a:cs typeface="Times New Roman" panose="02020603050405020304" pitchFamily="18" charset="0"/>
              </a:rPr>
              <a:t>Характеристика объекта исследования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2FD32FF-BBFB-5F1F-332A-51F378C3D2B0}"/>
              </a:ext>
            </a:extLst>
          </p:cNvPr>
          <p:cNvSpPr txBox="1">
            <a:spLocks/>
          </p:cNvSpPr>
          <p:nvPr/>
        </p:nvSpPr>
        <p:spPr>
          <a:xfrm>
            <a:off x="838200" y="904373"/>
            <a:ext cx="10515600" cy="694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FE457D-6E90-6A6E-EAF6-F52F579F3B15}"/>
              </a:ext>
            </a:extLst>
          </p:cNvPr>
          <p:cNvSpPr txBox="1"/>
          <p:nvPr/>
        </p:nvSpPr>
        <p:spPr>
          <a:xfrm>
            <a:off x="11887199" y="648866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4090D4C0-CDDF-4C21-A55F-FC782A0426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8" name="Рисунок 75">
            <a:extLst>
              <a:ext uri="{FF2B5EF4-FFF2-40B4-BE49-F238E27FC236}">
                <a16:creationId xmlns:a16="http://schemas.microsoft.com/office/drawing/2014/main" id="{37D4D22F-BC1E-4596-BE32-B5D038E396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543" y="1105153"/>
            <a:ext cx="9912914" cy="512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6">
            <a:extLst>
              <a:ext uri="{FF2B5EF4-FFF2-40B4-BE49-F238E27FC236}">
                <a16:creationId xmlns:a16="http://schemas.microsoft.com/office/drawing/2014/main" id="{1BF92B47-FD27-4230-90CA-1C3411A36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3532" y="6250555"/>
            <a:ext cx="227337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i="0" u="none" strike="noStrike" cap="none" normalizeH="0" baseline="0" dirty="0">
                <a:ln>
                  <a:noFill/>
                </a:ln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kumimoji="0" lang="ru-RU" altLang="ru-RU" sz="1200" i="0" u="none" strike="noStrike" cap="none" normalizeH="0" baseline="0" dirty="0" bmk="">
                <a:ln>
                  <a:noFill/>
                </a:ln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ис. </a:t>
            </a:r>
            <a:r>
              <a:rPr kumimoji="0" lang="ru-RU" altLang="ru-RU" sz="1200" i="0" u="none" strike="noStrike" cap="none" normalizeH="0" baseline="0" dirty="0" bmk="_Ref197710408">
                <a:ln>
                  <a:noFill/>
                </a:ln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kumimoji="0" lang="ru-RU" altLang="ru-RU" sz="1200" i="0" u="none" strike="noStrike" cap="none" normalizeH="0" baseline="0" dirty="0">
                <a:ln>
                  <a:noFill/>
                </a:ln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— Структура </a:t>
            </a:r>
            <a:r>
              <a:rPr kumimoji="0" lang="ru-RU" altLang="ru-RU" sz="1200" i="0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организации</a:t>
            </a:r>
            <a:endParaRPr kumimoji="0" lang="ru-RU" altLang="ru-RU" sz="1800" i="0" u="none" strike="noStrike" cap="none" normalizeH="0" baseline="0" dirty="0">
              <a:ln>
                <a:noFill/>
              </a:ln>
              <a:effectLst/>
              <a:latin typeface="+mj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256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0FF92-4229-7936-308B-85E144D01F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8F7586-6EC0-F1E3-8983-3FDDD95B4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694240"/>
          </a:xfrm>
        </p:spPr>
        <p:txBody>
          <a:bodyPr>
            <a:normAutofit/>
          </a:bodyPr>
          <a:lstStyle/>
          <a:p>
            <a:r>
              <a:rPr lang="ru-RU" sz="3200" dirty="0">
                <a:cs typeface="Times New Roman" panose="02020603050405020304" pitchFamily="18" charset="0"/>
              </a:rPr>
              <a:t>Обзор </a:t>
            </a:r>
            <a:r>
              <a:rPr lang="ru-RU" sz="3200" dirty="0" smtClean="0">
                <a:cs typeface="Times New Roman" panose="02020603050405020304" pitchFamily="18" charset="0"/>
              </a:rPr>
              <a:t>решений</a:t>
            </a:r>
            <a:endParaRPr lang="ru-RU" sz="3200" dirty="0"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57A996-CB93-6AC3-2B19-8E6D5FCEFC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5200" y="1598613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+mj-lt"/>
                <a:cs typeface="Times New Roman" panose="02020603050405020304" pitchFamily="18" charset="0"/>
              </a:rPr>
              <a:t>Методы </a:t>
            </a:r>
            <a:r>
              <a:rPr lang="ru-RU" dirty="0" smtClean="0">
                <a:latin typeface="+mj-lt"/>
                <a:cs typeface="Times New Roman" panose="02020603050405020304" pitchFamily="18" charset="0"/>
              </a:rPr>
              <a:t>для построения прогнозов </a:t>
            </a:r>
            <a:r>
              <a:rPr lang="ru-RU" dirty="0">
                <a:latin typeface="+mj-lt"/>
                <a:cs typeface="Times New Roman" panose="02020603050405020304" pitchFamily="18" charset="0"/>
              </a:rPr>
              <a:t>и предсказания спроса:</a:t>
            </a:r>
          </a:p>
          <a:p>
            <a:pPr marL="457177" lvl="1" indent="0">
              <a:buNone/>
            </a:pPr>
            <a:r>
              <a:rPr lang="ru-RU" sz="2800" dirty="0" smtClean="0">
                <a:latin typeface="+mj-lt"/>
                <a:cs typeface="Times New Roman" panose="02020603050405020304" pitchFamily="18" charset="0"/>
              </a:rPr>
              <a:t>- по </a:t>
            </a:r>
            <a:r>
              <a:rPr lang="ru-RU" sz="2800" dirty="0">
                <a:latin typeface="+mj-lt"/>
                <a:cs typeface="Times New Roman" panose="02020603050405020304" pitchFamily="18" charset="0"/>
              </a:rPr>
              <a:t>средним продажам (SMA, среднее взвешенное);</a:t>
            </a:r>
          </a:p>
          <a:p>
            <a:pPr marL="457177" lvl="1" indent="0">
              <a:buNone/>
            </a:pPr>
            <a:r>
              <a:rPr lang="ru-RU" sz="2800" dirty="0" smtClean="0">
                <a:latin typeface="+mj-lt"/>
                <a:cs typeface="Times New Roman" panose="02020603050405020304" pitchFamily="18" charset="0"/>
              </a:rPr>
              <a:t>- экспоненциальное </a:t>
            </a:r>
            <a:r>
              <a:rPr lang="ru-RU" sz="2800" dirty="0">
                <a:latin typeface="+mj-lt"/>
                <a:cs typeface="Times New Roman" panose="02020603050405020304" pitchFamily="18" charset="0"/>
              </a:rPr>
              <a:t>сглаживание;</a:t>
            </a:r>
          </a:p>
          <a:p>
            <a:pPr marL="457177" lvl="1" indent="0">
              <a:buNone/>
            </a:pPr>
            <a:r>
              <a:rPr lang="ru-RU" sz="2800" dirty="0" smtClean="0">
                <a:latin typeface="+mj-lt"/>
                <a:cs typeface="Times New Roman" panose="02020603050405020304" pitchFamily="18" charset="0"/>
              </a:rPr>
              <a:t>- авторегрессия</a:t>
            </a:r>
            <a:r>
              <a:rPr lang="ru-RU" sz="2800" dirty="0">
                <a:latin typeface="+mj-lt"/>
                <a:cs typeface="Times New Roman" panose="02020603050405020304" pitchFamily="18" charset="0"/>
              </a:rPr>
              <a:t>;</a:t>
            </a:r>
          </a:p>
          <a:p>
            <a:pPr marL="457177" lvl="1" indent="0">
              <a:buNone/>
            </a:pPr>
            <a:r>
              <a:rPr lang="ru-RU" sz="2800" dirty="0" smtClean="0">
                <a:latin typeface="+mj-lt"/>
                <a:cs typeface="Times New Roman" panose="02020603050405020304" pitchFamily="18" charset="0"/>
              </a:rPr>
              <a:t>- ARIMA</a:t>
            </a:r>
            <a:r>
              <a:rPr lang="ru-RU" sz="2800" dirty="0">
                <a:latin typeface="+mj-lt"/>
                <a:cs typeface="Times New Roman" panose="02020603050405020304" pitchFamily="18" charset="0"/>
              </a:rPr>
              <a:t>;</a:t>
            </a:r>
          </a:p>
          <a:p>
            <a:pPr marL="457177" lvl="1" indent="0">
              <a:buNone/>
            </a:pPr>
            <a:r>
              <a:rPr lang="ru-RU" sz="2800" dirty="0" smtClean="0">
                <a:latin typeface="+mj-lt"/>
                <a:cs typeface="Times New Roman" panose="02020603050405020304" pitchFamily="18" charset="0"/>
              </a:rPr>
              <a:t>- метод </a:t>
            </a:r>
            <a:r>
              <a:rPr lang="ru-RU" sz="2800" dirty="0" err="1">
                <a:latin typeface="+mj-lt"/>
                <a:cs typeface="Times New Roman" panose="02020603050405020304" pitchFamily="18" charset="0"/>
              </a:rPr>
              <a:t>Хольта-Винтерса</a:t>
            </a:r>
            <a:r>
              <a:rPr lang="ru-RU" sz="2800" dirty="0">
                <a:latin typeface="+mj-lt"/>
                <a:cs typeface="Times New Roman" panose="02020603050405020304" pitchFamily="18" charset="0"/>
              </a:rPr>
              <a:t>;</a:t>
            </a:r>
          </a:p>
          <a:p>
            <a:pPr marL="457177" lvl="1" indent="0">
              <a:buNone/>
            </a:pPr>
            <a:r>
              <a:rPr lang="ru-RU" sz="2800" dirty="0" smtClean="0">
                <a:latin typeface="+mj-lt"/>
                <a:cs typeface="Times New Roman" panose="02020603050405020304" pitchFamily="18" charset="0"/>
              </a:rPr>
              <a:t>- градиентный </a:t>
            </a:r>
            <a:r>
              <a:rPr lang="ru-RU" sz="2800" dirty="0" err="1">
                <a:latin typeface="+mj-lt"/>
                <a:cs typeface="Times New Roman" panose="02020603050405020304" pitchFamily="18" charset="0"/>
              </a:rPr>
              <a:t>бустинг</a:t>
            </a:r>
            <a:r>
              <a:rPr lang="ru-RU" sz="2800" dirty="0">
                <a:latin typeface="+mj-lt"/>
                <a:cs typeface="Times New Roman" panose="02020603050405020304" pitchFamily="18" charset="0"/>
              </a:rPr>
              <a:t>;</a:t>
            </a:r>
          </a:p>
          <a:p>
            <a:pPr marL="457177" lvl="1" indent="0">
              <a:buNone/>
            </a:pPr>
            <a:r>
              <a:rPr lang="ru-RU" sz="2800" dirty="0" smtClean="0">
                <a:latin typeface="+mj-lt"/>
                <a:cs typeface="Times New Roman" panose="02020603050405020304" pitchFamily="18" charset="0"/>
              </a:rPr>
              <a:t>- нейронные </a:t>
            </a:r>
            <a:r>
              <a:rPr lang="ru-RU" sz="2800" dirty="0">
                <a:latin typeface="+mj-lt"/>
                <a:cs typeface="Times New Roman" panose="02020603050405020304" pitchFamily="18" charset="0"/>
              </a:rPr>
              <a:t>сети и генетические алгоритмы.</a:t>
            </a:r>
          </a:p>
          <a:p>
            <a:endParaRPr lang="ru-RU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3849CEA-AF7E-D689-6B5E-D52DA386E73E}"/>
              </a:ext>
            </a:extLst>
          </p:cNvPr>
          <p:cNvSpPr txBox="1">
            <a:spLocks/>
          </p:cNvSpPr>
          <p:nvPr/>
        </p:nvSpPr>
        <p:spPr>
          <a:xfrm>
            <a:off x="838200" y="904373"/>
            <a:ext cx="10515600" cy="694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B1135A-B2DD-B861-DEC1-284331156153}"/>
              </a:ext>
            </a:extLst>
          </p:cNvPr>
          <p:cNvSpPr txBox="1"/>
          <p:nvPr/>
        </p:nvSpPr>
        <p:spPr>
          <a:xfrm>
            <a:off x="11891918" y="648866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271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4BF4A-02AF-77FB-3ECD-11838F1B85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E8C560-3075-325B-8F8B-C88CD9FD6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694240"/>
          </a:xfrm>
        </p:spPr>
        <p:txBody>
          <a:bodyPr>
            <a:normAutofit/>
          </a:bodyPr>
          <a:lstStyle/>
          <a:p>
            <a:r>
              <a:rPr lang="ru-RU" sz="3200" dirty="0">
                <a:cs typeface="Times New Roman" panose="02020603050405020304" pitchFamily="18" charset="0"/>
              </a:rPr>
              <a:t>Описание модели данных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8C99B8D-106F-D845-BB67-4387A7947F46}"/>
              </a:ext>
            </a:extLst>
          </p:cNvPr>
          <p:cNvSpPr txBox="1">
            <a:spLocks/>
          </p:cNvSpPr>
          <p:nvPr/>
        </p:nvSpPr>
        <p:spPr>
          <a:xfrm>
            <a:off x="838200" y="904373"/>
            <a:ext cx="10515600" cy="694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99CF53-BC14-3E3F-9F45-B25F526715BE}"/>
              </a:ext>
            </a:extLst>
          </p:cNvPr>
          <p:cNvSpPr txBox="1"/>
          <p:nvPr/>
        </p:nvSpPr>
        <p:spPr>
          <a:xfrm>
            <a:off x="11891918" y="648866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5E84997-068F-44E7-8C8C-DD84061EF2D9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1152" y="1059367"/>
            <a:ext cx="7629696" cy="5045762"/>
          </a:xfrm>
          <a:prstGeom prst="rect">
            <a:avLst/>
          </a:prstGeom>
        </p:spPr>
      </p:pic>
      <p:sp>
        <p:nvSpPr>
          <p:cNvPr id="13" name="Rectangle 6">
            <a:extLst>
              <a:ext uri="{FF2B5EF4-FFF2-40B4-BE49-F238E27FC236}">
                <a16:creationId xmlns:a16="http://schemas.microsoft.com/office/drawing/2014/main" id="{2E41A146-BD7E-4DA1-8C66-E56E86BC7E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9398" y="6147934"/>
            <a:ext cx="3033203" cy="340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  <a:spcAft>
                <a:spcPts val="1700"/>
              </a:spcAft>
            </a:pPr>
            <a:r>
              <a:rPr lang="ru-RU" sz="1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Рис. 2 — Схема массива данных о продажах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6E583-5013-8041-99F4-0BE3DAE5A77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447867"/>
      </p:ext>
    </p:extLst>
  </p:cSld>
  <p:clrMapOvr>
    <a:masterClrMapping/>
  </p:clrMapOvr>
</p:sld>
</file>

<file path=ppt/theme/theme1.xml><?xml version="1.0" encoding="utf-8"?>
<a:theme xmlns:a="http://schemas.openxmlformats.org/drawingml/2006/main" name="ПМ_с_Лого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М_с_Лого" id="{F7516732-D8D0-9043-8243-A8BD8BF1D468}" vid="{04A2C018-727A-A440-935C-C8323FA3302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ПМ_с_Лого</Template>
  <TotalTime>1671</TotalTime>
  <Words>967</Words>
  <Application>Microsoft Office PowerPoint</Application>
  <PresentationFormat>Широкоэкранный</PresentationFormat>
  <Paragraphs>200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Calibri Light</vt:lpstr>
      <vt:lpstr>Century Gothic</vt:lpstr>
      <vt:lpstr>Helvetica Light</vt:lpstr>
      <vt:lpstr>Times New Roman</vt:lpstr>
      <vt:lpstr>ПМ_с_Лого</vt:lpstr>
      <vt:lpstr>Презентация PowerPoint</vt:lpstr>
      <vt:lpstr>Проблема  Разрыв между данными и решениями: компании теряют ресурсы на неэффективном планировании</vt:lpstr>
      <vt:lpstr>Проблема  В эпоху данных, конкурирует тот, кто принимает решения быстрее и точнее. </vt:lpstr>
      <vt:lpstr>Решение  Аналитическая платформа Loginom как основной инструмент планирования </vt:lpstr>
      <vt:lpstr>Цели и задачи исследования</vt:lpstr>
      <vt:lpstr>Характеристика объекта и предмета исследования</vt:lpstr>
      <vt:lpstr>Характеристика объекта исследования</vt:lpstr>
      <vt:lpstr>Обзор решений</vt:lpstr>
      <vt:lpstr>Описание модели данных</vt:lpstr>
      <vt:lpstr>Описание модели данных</vt:lpstr>
      <vt:lpstr>Описание этапов разработки модели</vt:lpstr>
      <vt:lpstr>Инструментальные средства разработки</vt:lpstr>
      <vt:lpstr>Разработка модели. Импорт данных</vt:lpstr>
      <vt:lpstr>Импорт данных. Визуализаторы</vt:lpstr>
      <vt:lpstr>ABC/XYZ-анализ</vt:lpstr>
      <vt:lpstr>Разработка модели. Агрегация товара по неделям</vt:lpstr>
      <vt:lpstr>Разработка модели. Корреляционная матрица</vt:lpstr>
      <vt:lpstr>Данные для прогнозирования. Нормализация</vt:lpstr>
      <vt:lpstr>Разработка модели. Распределение значений целевой переменной</vt:lpstr>
      <vt:lpstr>Визуализация в Power BI</vt:lpstr>
      <vt:lpstr>Результаты </vt:lpstr>
      <vt:lpstr>Заключение </vt:lpstr>
      <vt:lpstr>Имангазиева Алина Эльнаровна  Магистр МИРЭА – Российский технологический университет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Vladimir Tsarkov</cp:lastModifiedBy>
  <cp:revision>52</cp:revision>
  <dcterms:created xsi:type="dcterms:W3CDTF">2025-04-21T14:08:12Z</dcterms:created>
  <dcterms:modified xsi:type="dcterms:W3CDTF">2025-10-27T10:25:56Z</dcterms:modified>
</cp:coreProperties>
</file>